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7" r:id="rId3"/>
    <p:sldId id="258" r:id="rId4"/>
    <p:sldId id="268" r:id="rId5"/>
    <p:sldId id="269" r:id="rId6"/>
    <p:sldId id="259" r:id="rId7"/>
    <p:sldId id="260" r:id="rId8"/>
    <p:sldId id="261" r:id="rId9"/>
    <p:sldId id="265" r:id="rId10"/>
    <p:sldId id="266"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F3EB12-1B56-499D-96DE-44109759B208}" v="1" dt="2024-02-10T22:32:00.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36" autoAdjust="0"/>
  </p:normalViewPr>
  <p:slideViewPr>
    <p:cSldViewPr snapToGrid="0">
      <p:cViewPr varScale="1">
        <p:scale>
          <a:sx n="110" d="100"/>
          <a:sy n="110" d="100"/>
        </p:scale>
        <p:origin x="7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Mahoney" userId="8be4dd9d9bd97828" providerId="LiveId" clId="{D1E5EB84-47CB-43ED-A6C7-B53D9C425E58}"/>
    <pc:docChg chg="undo custSel modSld">
      <pc:chgData name="Joe Mahoney" userId="8be4dd9d9bd97828" providerId="LiveId" clId="{D1E5EB84-47CB-43ED-A6C7-B53D9C425E58}" dt="2024-02-11T21:10:07.356" v="113" actId="948"/>
      <pc:docMkLst>
        <pc:docMk/>
      </pc:docMkLst>
      <pc:sldChg chg="modSp mod">
        <pc:chgData name="Joe Mahoney" userId="8be4dd9d9bd97828" providerId="LiveId" clId="{D1E5EB84-47CB-43ED-A6C7-B53D9C425E58}" dt="2024-02-11T21:06:49.778" v="3" actId="1076"/>
        <pc:sldMkLst>
          <pc:docMk/>
          <pc:sldMk cId="579014325" sldId="258"/>
        </pc:sldMkLst>
        <pc:spChg chg="mod">
          <ac:chgData name="Joe Mahoney" userId="8be4dd9d9bd97828" providerId="LiveId" clId="{D1E5EB84-47CB-43ED-A6C7-B53D9C425E58}" dt="2024-02-11T21:06:49.778" v="3" actId="1076"/>
          <ac:spMkLst>
            <pc:docMk/>
            <pc:sldMk cId="579014325" sldId="258"/>
            <ac:spMk id="3" creationId="{071AAD01-2A43-495B-9A0D-CFBEB5E5CD82}"/>
          </ac:spMkLst>
        </pc:spChg>
      </pc:sldChg>
      <pc:sldChg chg="modSp mod">
        <pc:chgData name="Joe Mahoney" userId="8be4dd9d9bd97828" providerId="LiveId" clId="{D1E5EB84-47CB-43ED-A6C7-B53D9C425E58}" dt="2024-02-11T21:08:29.484" v="55" actId="1076"/>
        <pc:sldMkLst>
          <pc:docMk/>
          <pc:sldMk cId="3393278036" sldId="259"/>
        </pc:sldMkLst>
        <pc:spChg chg="mod">
          <ac:chgData name="Joe Mahoney" userId="8be4dd9d9bd97828" providerId="LiveId" clId="{D1E5EB84-47CB-43ED-A6C7-B53D9C425E58}" dt="2024-02-11T21:08:26.580" v="54" actId="1076"/>
          <ac:spMkLst>
            <pc:docMk/>
            <pc:sldMk cId="3393278036" sldId="259"/>
            <ac:spMk id="2" creationId="{C991415E-7FE3-4792-B822-115C875CE515}"/>
          </ac:spMkLst>
        </pc:spChg>
        <pc:spChg chg="mod">
          <ac:chgData name="Joe Mahoney" userId="8be4dd9d9bd97828" providerId="LiveId" clId="{D1E5EB84-47CB-43ED-A6C7-B53D9C425E58}" dt="2024-02-11T21:08:29.484" v="55" actId="1076"/>
          <ac:spMkLst>
            <pc:docMk/>
            <pc:sldMk cId="3393278036" sldId="259"/>
            <ac:spMk id="3" creationId="{0532F8B5-58C9-496F-8D36-7F60FD1458E4}"/>
          </ac:spMkLst>
        </pc:spChg>
      </pc:sldChg>
      <pc:sldChg chg="modSp mod">
        <pc:chgData name="Joe Mahoney" userId="8be4dd9d9bd97828" providerId="LiveId" clId="{D1E5EB84-47CB-43ED-A6C7-B53D9C425E58}" dt="2024-02-11T21:09:05.782" v="103" actId="20577"/>
        <pc:sldMkLst>
          <pc:docMk/>
          <pc:sldMk cId="982263758" sldId="260"/>
        </pc:sldMkLst>
        <pc:spChg chg="mod">
          <ac:chgData name="Joe Mahoney" userId="8be4dd9d9bd97828" providerId="LiveId" clId="{D1E5EB84-47CB-43ED-A6C7-B53D9C425E58}" dt="2024-02-11T21:09:05.782" v="103" actId="20577"/>
          <ac:spMkLst>
            <pc:docMk/>
            <pc:sldMk cId="982263758" sldId="260"/>
            <ac:spMk id="3" creationId="{CCF18F67-B635-4AB8-AD50-94C8CE61FCBB}"/>
          </ac:spMkLst>
        </pc:spChg>
      </pc:sldChg>
      <pc:sldChg chg="modSp mod">
        <pc:chgData name="Joe Mahoney" userId="8be4dd9d9bd97828" providerId="LiveId" clId="{D1E5EB84-47CB-43ED-A6C7-B53D9C425E58}" dt="2024-02-11T21:10:07.356" v="113" actId="948"/>
        <pc:sldMkLst>
          <pc:docMk/>
          <pc:sldMk cId="1387991839" sldId="262"/>
        </pc:sldMkLst>
        <pc:spChg chg="mod">
          <ac:chgData name="Joe Mahoney" userId="8be4dd9d9bd97828" providerId="LiveId" clId="{D1E5EB84-47CB-43ED-A6C7-B53D9C425E58}" dt="2024-02-11T21:10:07.356" v="113" actId="948"/>
          <ac:spMkLst>
            <pc:docMk/>
            <pc:sldMk cId="1387991839" sldId="262"/>
            <ac:spMk id="3" creationId="{4BDEAFF5-75BF-4307-9F69-5A4FB501CE82}"/>
          </ac:spMkLst>
        </pc:spChg>
      </pc:sldChg>
      <pc:sldChg chg="modSp mod">
        <pc:chgData name="Joe Mahoney" userId="8be4dd9d9bd97828" providerId="LiveId" clId="{D1E5EB84-47CB-43ED-A6C7-B53D9C425E58}" dt="2024-02-11T21:09:47.607" v="111" actId="20577"/>
        <pc:sldMkLst>
          <pc:docMk/>
          <pc:sldMk cId="3570965394" sldId="266"/>
        </pc:sldMkLst>
        <pc:spChg chg="mod">
          <ac:chgData name="Joe Mahoney" userId="8be4dd9d9bd97828" providerId="LiveId" clId="{D1E5EB84-47CB-43ED-A6C7-B53D9C425E58}" dt="2024-02-11T21:09:47.607" v="111" actId="20577"/>
          <ac:spMkLst>
            <pc:docMk/>
            <pc:sldMk cId="3570965394" sldId="266"/>
            <ac:spMk id="3" creationId="{C7E1F50D-D148-494D-A2B3-5CE0F3B16105}"/>
          </ac:spMkLst>
        </pc:spChg>
      </pc:sldChg>
      <pc:sldChg chg="modSp mod">
        <pc:chgData name="Joe Mahoney" userId="8be4dd9d9bd97828" providerId="LiveId" clId="{D1E5EB84-47CB-43ED-A6C7-B53D9C425E58}" dt="2024-02-11T21:07:18.439" v="7" actId="207"/>
        <pc:sldMkLst>
          <pc:docMk/>
          <pc:sldMk cId="1022684770" sldId="268"/>
        </pc:sldMkLst>
        <pc:spChg chg="mod">
          <ac:chgData name="Joe Mahoney" userId="8be4dd9d9bd97828" providerId="LiveId" clId="{D1E5EB84-47CB-43ED-A6C7-B53D9C425E58}" dt="2024-02-11T21:07:18.439" v="7" actId="207"/>
          <ac:spMkLst>
            <pc:docMk/>
            <pc:sldMk cId="1022684770" sldId="268"/>
            <ac:spMk id="3" creationId="{53B9981A-ED70-CC87-766B-6498136DCC54}"/>
          </ac:spMkLst>
        </pc:spChg>
      </pc:sldChg>
      <pc:sldChg chg="modSp mod">
        <pc:chgData name="Joe Mahoney" userId="8be4dd9d9bd97828" providerId="LiveId" clId="{D1E5EB84-47CB-43ED-A6C7-B53D9C425E58}" dt="2024-02-11T21:08:01.085" v="52" actId="20577"/>
        <pc:sldMkLst>
          <pc:docMk/>
          <pc:sldMk cId="2826181051" sldId="269"/>
        </pc:sldMkLst>
        <pc:spChg chg="mod">
          <ac:chgData name="Joe Mahoney" userId="8be4dd9d9bd97828" providerId="LiveId" clId="{D1E5EB84-47CB-43ED-A6C7-B53D9C425E58}" dt="2024-02-11T21:08:01.085" v="52" actId="20577"/>
          <ac:spMkLst>
            <pc:docMk/>
            <pc:sldMk cId="2826181051" sldId="269"/>
            <ac:spMk id="3" creationId="{6749894C-52A4-A2FF-F0CC-94BC704FE5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3D761-B206-4E71-8567-CD611F0BF819}" type="datetimeFigureOut">
              <a:rPr lang="en-US" smtClean="0"/>
              <a:t>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D6C8F3-7B73-4530-9A50-3A79D007AC81}" type="slidenum">
              <a:rPr lang="en-US" smtClean="0"/>
              <a:t>‹#›</a:t>
            </a:fld>
            <a:endParaRPr lang="en-US"/>
          </a:p>
        </p:txBody>
      </p:sp>
    </p:spTree>
    <p:extLst>
      <p:ext uri="{BB962C8B-B14F-4D97-AF65-F5344CB8AC3E}">
        <p14:creationId xmlns:p14="http://schemas.microsoft.com/office/powerpoint/2010/main" val="4180575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Firms restricted from entry are unable to implement the same strategies as firms in the industry, so they must not have the strategically relevant resources or be able to acquire them easily</a:t>
            </a:r>
          </a:p>
        </p:txBody>
      </p:sp>
      <p:sp>
        <p:nvSpPr>
          <p:cNvPr id="4" name="Slide Number Placeholder 3"/>
          <p:cNvSpPr>
            <a:spLocks noGrp="1"/>
          </p:cNvSpPr>
          <p:nvPr>
            <p:ph type="sldNum" sz="quarter" idx="5"/>
          </p:nvPr>
        </p:nvSpPr>
        <p:spPr/>
        <p:txBody>
          <a:bodyPr/>
          <a:lstStyle/>
          <a:p>
            <a:fld id="{4FD6C8F3-7B73-4530-9A50-3A79D007AC81}" type="slidenum">
              <a:rPr lang="en-US" smtClean="0"/>
              <a:t>7</a:t>
            </a:fld>
            <a:endParaRPr lang="en-US"/>
          </a:p>
        </p:txBody>
      </p:sp>
    </p:spTree>
    <p:extLst>
      <p:ext uri="{BB962C8B-B14F-4D97-AF65-F5344CB8AC3E}">
        <p14:creationId xmlns:p14="http://schemas.microsoft.com/office/powerpoint/2010/main" val="231094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 = firms that do not possess cannot obtain</a:t>
            </a:r>
          </a:p>
        </p:txBody>
      </p:sp>
      <p:sp>
        <p:nvSpPr>
          <p:cNvPr id="4" name="Slide Number Placeholder 3"/>
          <p:cNvSpPr>
            <a:spLocks noGrp="1"/>
          </p:cNvSpPr>
          <p:nvPr>
            <p:ph type="sldNum" sz="quarter" idx="5"/>
          </p:nvPr>
        </p:nvSpPr>
        <p:spPr/>
        <p:txBody>
          <a:bodyPr/>
          <a:lstStyle/>
          <a:p>
            <a:fld id="{4FD6C8F3-7B73-4530-9A50-3A79D007AC81}" type="slidenum">
              <a:rPr lang="en-US" smtClean="0"/>
              <a:t>8</a:t>
            </a:fld>
            <a:endParaRPr lang="en-US"/>
          </a:p>
        </p:txBody>
      </p:sp>
    </p:spTree>
    <p:extLst>
      <p:ext uri="{BB962C8B-B14F-4D97-AF65-F5344CB8AC3E}">
        <p14:creationId xmlns:p14="http://schemas.microsoft.com/office/powerpoint/2010/main" val="2793033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 = firms that do not possess cannot obtain</a:t>
            </a:r>
          </a:p>
        </p:txBody>
      </p:sp>
      <p:sp>
        <p:nvSpPr>
          <p:cNvPr id="4" name="Slide Number Placeholder 3"/>
          <p:cNvSpPr>
            <a:spLocks noGrp="1"/>
          </p:cNvSpPr>
          <p:nvPr>
            <p:ph type="sldNum" sz="quarter" idx="5"/>
          </p:nvPr>
        </p:nvSpPr>
        <p:spPr/>
        <p:txBody>
          <a:bodyPr/>
          <a:lstStyle/>
          <a:p>
            <a:fld id="{4FD6C8F3-7B73-4530-9A50-3A79D007AC81}" type="slidenum">
              <a:rPr lang="en-US" smtClean="0"/>
              <a:t>10</a:t>
            </a:fld>
            <a:endParaRPr lang="en-US"/>
          </a:p>
        </p:txBody>
      </p:sp>
    </p:spTree>
    <p:extLst>
      <p:ext uri="{BB962C8B-B14F-4D97-AF65-F5344CB8AC3E}">
        <p14:creationId xmlns:p14="http://schemas.microsoft.com/office/powerpoint/2010/main" val="400740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A7972-6111-48CA-9FF7-D09496CC7D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A5DC9B-9556-4E22-9A25-A62EF96584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6EE528-AAE3-4741-8B13-145C88DF2986}"/>
              </a:ext>
            </a:extLst>
          </p:cNvPr>
          <p:cNvSpPr>
            <a:spLocks noGrp="1"/>
          </p:cNvSpPr>
          <p:nvPr>
            <p:ph type="dt" sz="half" idx="10"/>
          </p:nvPr>
        </p:nvSpPr>
        <p:spPr/>
        <p:txBody>
          <a:bodyPr/>
          <a:lstStyle/>
          <a:p>
            <a:fld id="{7F6134E4-4FD6-4B36-8938-96CA3131294D}" type="datetimeFigureOut">
              <a:rPr lang="en-US" smtClean="0"/>
              <a:t>2/11/2024</a:t>
            </a:fld>
            <a:endParaRPr lang="en-US"/>
          </a:p>
        </p:txBody>
      </p:sp>
      <p:sp>
        <p:nvSpPr>
          <p:cNvPr id="5" name="Footer Placeholder 4">
            <a:extLst>
              <a:ext uri="{FF2B5EF4-FFF2-40B4-BE49-F238E27FC236}">
                <a16:creationId xmlns:a16="http://schemas.microsoft.com/office/drawing/2014/main" id="{A1532139-3649-495E-A32C-0EB608E4A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1C745-1D68-4B69-8855-715960245433}"/>
              </a:ext>
            </a:extLst>
          </p:cNvPr>
          <p:cNvSpPr>
            <a:spLocks noGrp="1"/>
          </p:cNvSpPr>
          <p:nvPr>
            <p:ph type="sldNum" sz="quarter" idx="12"/>
          </p:nvPr>
        </p:nvSpPr>
        <p:spPr/>
        <p:txBody>
          <a:bodyPr/>
          <a:lstStyle/>
          <a:p>
            <a:fld id="{E94161A2-A350-4E2E-A20C-EC25D031B1C1}" type="slidenum">
              <a:rPr lang="en-US" smtClean="0"/>
              <a:t>‹#›</a:t>
            </a:fld>
            <a:endParaRPr lang="en-US"/>
          </a:p>
        </p:txBody>
      </p:sp>
    </p:spTree>
    <p:extLst>
      <p:ext uri="{BB962C8B-B14F-4D97-AF65-F5344CB8AC3E}">
        <p14:creationId xmlns:p14="http://schemas.microsoft.com/office/powerpoint/2010/main" val="268137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A47D9-8F28-4BD5-B782-25E77DE33B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BBC3D8-CD8C-4988-99C8-A13D01E094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D2A1CB-F82C-4984-A1E8-EBE21900E110}"/>
              </a:ext>
            </a:extLst>
          </p:cNvPr>
          <p:cNvSpPr>
            <a:spLocks noGrp="1"/>
          </p:cNvSpPr>
          <p:nvPr>
            <p:ph type="dt" sz="half" idx="10"/>
          </p:nvPr>
        </p:nvSpPr>
        <p:spPr/>
        <p:txBody>
          <a:bodyPr/>
          <a:lstStyle/>
          <a:p>
            <a:fld id="{7F6134E4-4FD6-4B36-8938-96CA3131294D}" type="datetimeFigureOut">
              <a:rPr lang="en-US" smtClean="0"/>
              <a:t>2/11/2024</a:t>
            </a:fld>
            <a:endParaRPr lang="en-US"/>
          </a:p>
        </p:txBody>
      </p:sp>
      <p:sp>
        <p:nvSpPr>
          <p:cNvPr id="5" name="Footer Placeholder 4">
            <a:extLst>
              <a:ext uri="{FF2B5EF4-FFF2-40B4-BE49-F238E27FC236}">
                <a16:creationId xmlns:a16="http://schemas.microsoft.com/office/drawing/2014/main" id="{A2D3A5C3-84E8-4D67-AAAC-42B2D9C38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2298B-315C-4D53-9655-67DA32282A8C}"/>
              </a:ext>
            </a:extLst>
          </p:cNvPr>
          <p:cNvSpPr>
            <a:spLocks noGrp="1"/>
          </p:cNvSpPr>
          <p:nvPr>
            <p:ph type="sldNum" sz="quarter" idx="12"/>
          </p:nvPr>
        </p:nvSpPr>
        <p:spPr/>
        <p:txBody>
          <a:bodyPr/>
          <a:lstStyle/>
          <a:p>
            <a:fld id="{E94161A2-A350-4E2E-A20C-EC25D031B1C1}" type="slidenum">
              <a:rPr lang="en-US" smtClean="0"/>
              <a:t>‹#›</a:t>
            </a:fld>
            <a:endParaRPr lang="en-US"/>
          </a:p>
        </p:txBody>
      </p:sp>
    </p:spTree>
    <p:extLst>
      <p:ext uri="{BB962C8B-B14F-4D97-AF65-F5344CB8AC3E}">
        <p14:creationId xmlns:p14="http://schemas.microsoft.com/office/powerpoint/2010/main" val="349887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EEB39F-5F0B-4DD0-BE90-7569A533C8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F77CED-062A-428D-BDE7-EB683092BD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90A30-B9C5-42F2-8710-41E53C2E5D2D}"/>
              </a:ext>
            </a:extLst>
          </p:cNvPr>
          <p:cNvSpPr>
            <a:spLocks noGrp="1"/>
          </p:cNvSpPr>
          <p:nvPr>
            <p:ph type="dt" sz="half" idx="10"/>
          </p:nvPr>
        </p:nvSpPr>
        <p:spPr/>
        <p:txBody>
          <a:bodyPr/>
          <a:lstStyle/>
          <a:p>
            <a:fld id="{7F6134E4-4FD6-4B36-8938-96CA3131294D}" type="datetimeFigureOut">
              <a:rPr lang="en-US" smtClean="0"/>
              <a:t>2/11/2024</a:t>
            </a:fld>
            <a:endParaRPr lang="en-US"/>
          </a:p>
        </p:txBody>
      </p:sp>
      <p:sp>
        <p:nvSpPr>
          <p:cNvPr id="5" name="Footer Placeholder 4">
            <a:extLst>
              <a:ext uri="{FF2B5EF4-FFF2-40B4-BE49-F238E27FC236}">
                <a16:creationId xmlns:a16="http://schemas.microsoft.com/office/drawing/2014/main" id="{BAF5E27B-ED60-40DF-BB76-27491AB83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85020-70D1-4456-83B6-295E475D9916}"/>
              </a:ext>
            </a:extLst>
          </p:cNvPr>
          <p:cNvSpPr>
            <a:spLocks noGrp="1"/>
          </p:cNvSpPr>
          <p:nvPr>
            <p:ph type="sldNum" sz="quarter" idx="12"/>
          </p:nvPr>
        </p:nvSpPr>
        <p:spPr/>
        <p:txBody>
          <a:bodyPr/>
          <a:lstStyle/>
          <a:p>
            <a:fld id="{E94161A2-A350-4E2E-A20C-EC25D031B1C1}" type="slidenum">
              <a:rPr lang="en-US" smtClean="0"/>
              <a:t>‹#›</a:t>
            </a:fld>
            <a:endParaRPr lang="en-US"/>
          </a:p>
        </p:txBody>
      </p:sp>
    </p:spTree>
    <p:extLst>
      <p:ext uri="{BB962C8B-B14F-4D97-AF65-F5344CB8AC3E}">
        <p14:creationId xmlns:p14="http://schemas.microsoft.com/office/powerpoint/2010/main" val="368797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360C-EB2E-4820-AE84-2FEE4A2C30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EAE468-E2F5-4985-85AD-C472C9092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6E00B-D92A-4FFF-9E4D-9698BBAD0B37}"/>
              </a:ext>
            </a:extLst>
          </p:cNvPr>
          <p:cNvSpPr>
            <a:spLocks noGrp="1"/>
          </p:cNvSpPr>
          <p:nvPr>
            <p:ph type="dt" sz="half" idx="10"/>
          </p:nvPr>
        </p:nvSpPr>
        <p:spPr/>
        <p:txBody>
          <a:bodyPr/>
          <a:lstStyle/>
          <a:p>
            <a:fld id="{7F6134E4-4FD6-4B36-8938-96CA3131294D}" type="datetimeFigureOut">
              <a:rPr lang="en-US" smtClean="0"/>
              <a:t>2/11/2024</a:t>
            </a:fld>
            <a:endParaRPr lang="en-US"/>
          </a:p>
        </p:txBody>
      </p:sp>
      <p:sp>
        <p:nvSpPr>
          <p:cNvPr id="5" name="Footer Placeholder 4">
            <a:extLst>
              <a:ext uri="{FF2B5EF4-FFF2-40B4-BE49-F238E27FC236}">
                <a16:creationId xmlns:a16="http://schemas.microsoft.com/office/drawing/2014/main" id="{E76630D6-0A6C-4EE3-91FA-F327DC6843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450AC-1454-4F12-897A-D0BF9A1BF01C}"/>
              </a:ext>
            </a:extLst>
          </p:cNvPr>
          <p:cNvSpPr>
            <a:spLocks noGrp="1"/>
          </p:cNvSpPr>
          <p:nvPr>
            <p:ph type="sldNum" sz="quarter" idx="12"/>
          </p:nvPr>
        </p:nvSpPr>
        <p:spPr/>
        <p:txBody>
          <a:bodyPr/>
          <a:lstStyle/>
          <a:p>
            <a:fld id="{E94161A2-A350-4E2E-A20C-EC25D031B1C1}" type="slidenum">
              <a:rPr lang="en-US" smtClean="0"/>
              <a:t>‹#›</a:t>
            </a:fld>
            <a:endParaRPr lang="en-US"/>
          </a:p>
        </p:txBody>
      </p:sp>
    </p:spTree>
    <p:extLst>
      <p:ext uri="{BB962C8B-B14F-4D97-AF65-F5344CB8AC3E}">
        <p14:creationId xmlns:p14="http://schemas.microsoft.com/office/powerpoint/2010/main" val="15572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AD1BA-669B-4C4F-9888-426B9BE045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C302AB-C0C6-4F1D-B8C1-F5A96837C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F9472F-77A1-470A-87A3-5057C3DB2466}"/>
              </a:ext>
            </a:extLst>
          </p:cNvPr>
          <p:cNvSpPr>
            <a:spLocks noGrp="1"/>
          </p:cNvSpPr>
          <p:nvPr>
            <p:ph type="dt" sz="half" idx="10"/>
          </p:nvPr>
        </p:nvSpPr>
        <p:spPr/>
        <p:txBody>
          <a:bodyPr/>
          <a:lstStyle/>
          <a:p>
            <a:fld id="{7F6134E4-4FD6-4B36-8938-96CA3131294D}" type="datetimeFigureOut">
              <a:rPr lang="en-US" smtClean="0"/>
              <a:t>2/11/2024</a:t>
            </a:fld>
            <a:endParaRPr lang="en-US"/>
          </a:p>
        </p:txBody>
      </p:sp>
      <p:sp>
        <p:nvSpPr>
          <p:cNvPr id="5" name="Footer Placeholder 4">
            <a:extLst>
              <a:ext uri="{FF2B5EF4-FFF2-40B4-BE49-F238E27FC236}">
                <a16:creationId xmlns:a16="http://schemas.microsoft.com/office/drawing/2014/main" id="{9301B01E-EB6B-4848-8120-125900BE6E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972F2-D83A-4598-B07A-FB928F841B49}"/>
              </a:ext>
            </a:extLst>
          </p:cNvPr>
          <p:cNvSpPr>
            <a:spLocks noGrp="1"/>
          </p:cNvSpPr>
          <p:nvPr>
            <p:ph type="sldNum" sz="quarter" idx="12"/>
          </p:nvPr>
        </p:nvSpPr>
        <p:spPr/>
        <p:txBody>
          <a:bodyPr/>
          <a:lstStyle/>
          <a:p>
            <a:fld id="{E94161A2-A350-4E2E-A20C-EC25D031B1C1}" type="slidenum">
              <a:rPr lang="en-US" smtClean="0"/>
              <a:t>‹#›</a:t>
            </a:fld>
            <a:endParaRPr lang="en-US"/>
          </a:p>
        </p:txBody>
      </p:sp>
    </p:spTree>
    <p:extLst>
      <p:ext uri="{BB962C8B-B14F-4D97-AF65-F5344CB8AC3E}">
        <p14:creationId xmlns:p14="http://schemas.microsoft.com/office/powerpoint/2010/main" val="319522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FC08-B253-49DB-9A68-FC33554BBB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9C1E1-DC23-4D81-A49A-778A4151C8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407D98-BEC9-476D-B5A7-11C5FE82A7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3D39FB-EE3A-4C11-9603-87B2AF10FD87}"/>
              </a:ext>
            </a:extLst>
          </p:cNvPr>
          <p:cNvSpPr>
            <a:spLocks noGrp="1"/>
          </p:cNvSpPr>
          <p:nvPr>
            <p:ph type="dt" sz="half" idx="10"/>
          </p:nvPr>
        </p:nvSpPr>
        <p:spPr/>
        <p:txBody>
          <a:bodyPr/>
          <a:lstStyle/>
          <a:p>
            <a:fld id="{7F6134E4-4FD6-4B36-8938-96CA3131294D}" type="datetimeFigureOut">
              <a:rPr lang="en-US" smtClean="0"/>
              <a:t>2/11/2024</a:t>
            </a:fld>
            <a:endParaRPr lang="en-US"/>
          </a:p>
        </p:txBody>
      </p:sp>
      <p:sp>
        <p:nvSpPr>
          <p:cNvPr id="6" name="Footer Placeholder 5">
            <a:extLst>
              <a:ext uri="{FF2B5EF4-FFF2-40B4-BE49-F238E27FC236}">
                <a16:creationId xmlns:a16="http://schemas.microsoft.com/office/drawing/2014/main" id="{9FC17146-F213-4C06-BF12-45ABF6FDC3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88D3DE-B9E6-4FD4-86D2-3509F18E474E}"/>
              </a:ext>
            </a:extLst>
          </p:cNvPr>
          <p:cNvSpPr>
            <a:spLocks noGrp="1"/>
          </p:cNvSpPr>
          <p:nvPr>
            <p:ph type="sldNum" sz="quarter" idx="12"/>
          </p:nvPr>
        </p:nvSpPr>
        <p:spPr/>
        <p:txBody>
          <a:bodyPr/>
          <a:lstStyle/>
          <a:p>
            <a:fld id="{E94161A2-A350-4E2E-A20C-EC25D031B1C1}" type="slidenum">
              <a:rPr lang="en-US" smtClean="0"/>
              <a:t>‹#›</a:t>
            </a:fld>
            <a:endParaRPr lang="en-US"/>
          </a:p>
        </p:txBody>
      </p:sp>
    </p:spTree>
    <p:extLst>
      <p:ext uri="{BB962C8B-B14F-4D97-AF65-F5344CB8AC3E}">
        <p14:creationId xmlns:p14="http://schemas.microsoft.com/office/powerpoint/2010/main" val="377030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B8F2-F377-453C-8899-27DF4EAA2A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0D26A2-23CF-4BD6-BE26-6F82996BE7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6D855-9536-487F-841E-511C013DCA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95E7FE-A098-4CE5-8794-EE8373B204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FAFFD9-CADC-4E73-B928-E02F07DF9E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B88E19-CA33-4D54-8445-21B7FD0F8985}"/>
              </a:ext>
            </a:extLst>
          </p:cNvPr>
          <p:cNvSpPr>
            <a:spLocks noGrp="1"/>
          </p:cNvSpPr>
          <p:nvPr>
            <p:ph type="dt" sz="half" idx="10"/>
          </p:nvPr>
        </p:nvSpPr>
        <p:spPr/>
        <p:txBody>
          <a:bodyPr/>
          <a:lstStyle/>
          <a:p>
            <a:fld id="{7F6134E4-4FD6-4B36-8938-96CA3131294D}" type="datetimeFigureOut">
              <a:rPr lang="en-US" smtClean="0"/>
              <a:t>2/11/2024</a:t>
            </a:fld>
            <a:endParaRPr lang="en-US"/>
          </a:p>
        </p:txBody>
      </p:sp>
      <p:sp>
        <p:nvSpPr>
          <p:cNvPr id="8" name="Footer Placeholder 7">
            <a:extLst>
              <a:ext uri="{FF2B5EF4-FFF2-40B4-BE49-F238E27FC236}">
                <a16:creationId xmlns:a16="http://schemas.microsoft.com/office/drawing/2014/main" id="{581C34F9-3DD7-4A1E-B403-AD12D1CD1A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C81D2E-E01A-4601-9047-DD5C2523C74E}"/>
              </a:ext>
            </a:extLst>
          </p:cNvPr>
          <p:cNvSpPr>
            <a:spLocks noGrp="1"/>
          </p:cNvSpPr>
          <p:nvPr>
            <p:ph type="sldNum" sz="quarter" idx="12"/>
          </p:nvPr>
        </p:nvSpPr>
        <p:spPr/>
        <p:txBody>
          <a:bodyPr/>
          <a:lstStyle/>
          <a:p>
            <a:fld id="{E94161A2-A350-4E2E-A20C-EC25D031B1C1}" type="slidenum">
              <a:rPr lang="en-US" smtClean="0"/>
              <a:t>‹#›</a:t>
            </a:fld>
            <a:endParaRPr lang="en-US"/>
          </a:p>
        </p:txBody>
      </p:sp>
    </p:spTree>
    <p:extLst>
      <p:ext uri="{BB962C8B-B14F-4D97-AF65-F5344CB8AC3E}">
        <p14:creationId xmlns:p14="http://schemas.microsoft.com/office/powerpoint/2010/main" val="257947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8B33-3ECE-4419-96AC-F6B47A9481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5EE74E-DE73-41E4-ACA7-47F85F94117C}"/>
              </a:ext>
            </a:extLst>
          </p:cNvPr>
          <p:cNvSpPr>
            <a:spLocks noGrp="1"/>
          </p:cNvSpPr>
          <p:nvPr>
            <p:ph type="dt" sz="half" idx="10"/>
          </p:nvPr>
        </p:nvSpPr>
        <p:spPr/>
        <p:txBody>
          <a:bodyPr/>
          <a:lstStyle/>
          <a:p>
            <a:fld id="{7F6134E4-4FD6-4B36-8938-96CA3131294D}" type="datetimeFigureOut">
              <a:rPr lang="en-US" smtClean="0"/>
              <a:t>2/11/2024</a:t>
            </a:fld>
            <a:endParaRPr lang="en-US"/>
          </a:p>
        </p:txBody>
      </p:sp>
      <p:sp>
        <p:nvSpPr>
          <p:cNvPr id="4" name="Footer Placeholder 3">
            <a:extLst>
              <a:ext uri="{FF2B5EF4-FFF2-40B4-BE49-F238E27FC236}">
                <a16:creationId xmlns:a16="http://schemas.microsoft.com/office/drawing/2014/main" id="{5955B040-2273-46E6-B9FA-B052AD2D1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F63EC4-FFAC-44C6-BF47-3CA0B12611BF}"/>
              </a:ext>
            </a:extLst>
          </p:cNvPr>
          <p:cNvSpPr>
            <a:spLocks noGrp="1"/>
          </p:cNvSpPr>
          <p:nvPr>
            <p:ph type="sldNum" sz="quarter" idx="12"/>
          </p:nvPr>
        </p:nvSpPr>
        <p:spPr/>
        <p:txBody>
          <a:bodyPr/>
          <a:lstStyle/>
          <a:p>
            <a:fld id="{E94161A2-A350-4E2E-A20C-EC25D031B1C1}" type="slidenum">
              <a:rPr lang="en-US" smtClean="0"/>
              <a:t>‹#›</a:t>
            </a:fld>
            <a:endParaRPr lang="en-US"/>
          </a:p>
        </p:txBody>
      </p:sp>
    </p:spTree>
    <p:extLst>
      <p:ext uri="{BB962C8B-B14F-4D97-AF65-F5344CB8AC3E}">
        <p14:creationId xmlns:p14="http://schemas.microsoft.com/office/powerpoint/2010/main" val="266546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72B6EF-B256-4A43-99A6-24FE5917DAF0}"/>
              </a:ext>
            </a:extLst>
          </p:cNvPr>
          <p:cNvSpPr>
            <a:spLocks noGrp="1"/>
          </p:cNvSpPr>
          <p:nvPr>
            <p:ph type="dt" sz="half" idx="10"/>
          </p:nvPr>
        </p:nvSpPr>
        <p:spPr/>
        <p:txBody>
          <a:bodyPr/>
          <a:lstStyle/>
          <a:p>
            <a:fld id="{7F6134E4-4FD6-4B36-8938-96CA3131294D}" type="datetimeFigureOut">
              <a:rPr lang="en-US" smtClean="0"/>
              <a:t>2/11/2024</a:t>
            </a:fld>
            <a:endParaRPr lang="en-US"/>
          </a:p>
        </p:txBody>
      </p:sp>
      <p:sp>
        <p:nvSpPr>
          <p:cNvPr id="3" name="Footer Placeholder 2">
            <a:extLst>
              <a:ext uri="{FF2B5EF4-FFF2-40B4-BE49-F238E27FC236}">
                <a16:creationId xmlns:a16="http://schemas.microsoft.com/office/drawing/2014/main" id="{94AD1A7E-2C42-4F62-B827-9D67F651AB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23EFD-9327-4658-BBF3-88E086F844A4}"/>
              </a:ext>
            </a:extLst>
          </p:cNvPr>
          <p:cNvSpPr>
            <a:spLocks noGrp="1"/>
          </p:cNvSpPr>
          <p:nvPr>
            <p:ph type="sldNum" sz="quarter" idx="12"/>
          </p:nvPr>
        </p:nvSpPr>
        <p:spPr/>
        <p:txBody>
          <a:bodyPr/>
          <a:lstStyle/>
          <a:p>
            <a:fld id="{E94161A2-A350-4E2E-A20C-EC25D031B1C1}" type="slidenum">
              <a:rPr lang="en-US" smtClean="0"/>
              <a:t>‹#›</a:t>
            </a:fld>
            <a:endParaRPr lang="en-US"/>
          </a:p>
        </p:txBody>
      </p:sp>
    </p:spTree>
    <p:extLst>
      <p:ext uri="{BB962C8B-B14F-4D97-AF65-F5344CB8AC3E}">
        <p14:creationId xmlns:p14="http://schemas.microsoft.com/office/powerpoint/2010/main" val="278336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3808-0921-4FE0-A8FC-390FF8B34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6F2FF8-D83E-4A4A-8502-85BE8B41C2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3EA428-015B-45DB-9DE3-F0FB03C19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824644-F117-4F02-8DB2-9342345D74E7}"/>
              </a:ext>
            </a:extLst>
          </p:cNvPr>
          <p:cNvSpPr>
            <a:spLocks noGrp="1"/>
          </p:cNvSpPr>
          <p:nvPr>
            <p:ph type="dt" sz="half" idx="10"/>
          </p:nvPr>
        </p:nvSpPr>
        <p:spPr/>
        <p:txBody>
          <a:bodyPr/>
          <a:lstStyle/>
          <a:p>
            <a:fld id="{7F6134E4-4FD6-4B36-8938-96CA3131294D}" type="datetimeFigureOut">
              <a:rPr lang="en-US" smtClean="0"/>
              <a:t>2/11/2024</a:t>
            </a:fld>
            <a:endParaRPr lang="en-US"/>
          </a:p>
        </p:txBody>
      </p:sp>
      <p:sp>
        <p:nvSpPr>
          <p:cNvPr id="6" name="Footer Placeholder 5">
            <a:extLst>
              <a:ext uri="{FF2B5EF4-FFF2-40B4-BE49-F238E27FC236}">
                <a16:creationId xmlns:a16="http://schemas.microsoft.com/office/drawing/2014/main" id="{4FED711D-4CE1-452E-8438-1303C3DB8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C45A2-44A8-4083-B782-074741FE32DB}"/>
              </a:ext>
            </a:extLst>
          </p:cNvPr>
          <p:cNvSpPr>
            <a:spLocks noGrp="1"/>
          </p:cNvSpPr>
          <p:nvPr>
            <p:ph type="sldNum" sz="quarter" idx="12"/>
          </p:nvPr>
        </p:nvSpPr>
        <p:spPr/>
        <p:txBody>
          <a:bodyPr/>
          <a:lstStyle/>
          <a:p>
            <a:fld id="{E94161A2-A350-4E2E-A20C-EC25D031B1C1}" type="slidenum">
              <a:rPr lang="en-US" smtClean="0"/>
              <a:t>‹#›</a:t>
            </a:fld>
            <a:endParaRPr lang="en-US"/>
          </a:p>
        </p:txBody>
      </p:sp>
    </p:spTree>
    <p:extLst>
      <p:ext uri="{BB962C8B-B14F-4D97-AF65-F5344CB8AC3E}">
        <p14:creationId xmlns:p14="http://schemas.microsoft.com/office/powerpoint/2010/main" val="250524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8EFE-28C5-49A1-8D5D-FBB350220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5DC855-71FF-4C86-9052-1925A31790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7D1338-9531-4FD7-86DD-E10CEB49A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075010-0743-4C96-8716-D9FD4279F55C}"/>
              </a:ext>
            </a:extLst>
          </p:cNvPr>
          <p:cNvSpPr>
            <a:spLocks noGrp="1"/>
          </p:cNvSpPr>
          <p:nvPr>
            <p:ph type="dt" sz="half" idx="10"/>
          </p:nvPr>
        </p:nvSpPr>
        <p:spPr/>
        <p:txBody>
          <a:bodyPr/>
          <a:lstStyle/>
          <a:p>
            <a:fld id="{7F6134E4-4FD6-4B36-8938-96CA3131294D}" type="datetimeFigureOut">
              <a:rPr lang="en-US" smtClean="0"/>
              <a:t>2/11/2024</a:t>
            </a:fld>
            <a:endParaRPr lang="en-US"/>
          </a:p>
        </p:txBody>
      </p:sp>
      <p:sp>
        <p:nvSpPr>
          <p:cNvPr id="6" name="Footer Placeholder 5">
            <a:extLst>
              <a:ext uri="{FF2B5EF4-FFF2-40B4-BE49-F238E27FC236}">
                <a16:creationId xmlns:a16="http://schemas.microsoft.com/office/drawing/2014/main" id="{05FABB34-C134-4530-A3F7-789C10B893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20A0F6-4388-4617-97EB-28A271131E43}"/>
              </a:ext>
            </a:extLst>
          </p:cNvPr>
          <p:cNvSpPr>
            <a:spLocks noGrp="1"/>
          </p:cNvSpPr>
          <p:nvPr>
            <p:ph type="sldNum" sz="quarter" idx="12"/>
          </p:nvPr>
        </p:nvSpPr>
        <p:spPr/>
        <p:txBody>
          <a:bodyPr/>
          <a:lstStyle/>
          <a:p>
            <a:fld id="{E94161A2-A350-4E2E-A20C-EC25D031B1C1}" type="slidenum">
              <a:rPr lang="en-US" smtClean="0"/>
              <a:t>‹#›</a:t>
            </a:fld>
            <a:endParaRPr lang="en-US"/>
          </a:p>
        </p:txBody>
      </p:sp>
    </p:spTree>
    <p:extLst>
      <p:ext uri="{BB962C8B-B14F-4D97-AF65-F5344CB8AC3E}">
        <p14:creationId xmlns:p14="http://schemas.microsoft.com/office/powerpoint/2010/main" val="407741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A60B84-A5FE-4A6D-A8E5-5E8300FFDE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0DC831-1FA9-4D71-A1A9-EC3CB008F8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122CEC-F482-4527-A654-367792651A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134E4-4FD6-4B36-8938-96CA3131294D}" type="datetimeFigureOut">
              <a:rPr lang="en-US" smtClean="0"/>
              <a:t>2/11/2024</a:t>
            </a:fld>
            <a:endParaRPr lang="en-US"/>
          </a:p>
        </p:txBody>
      </p:sp>
      <p:sp>
        <p:nvSpPr>
          <p:cNvPr id="5" name="Footer Placeholder 4">
            <a:extLst>
              <a:ext uri="{FF2B5EF4-FFF2-40B4-BE49-F238E27FC236}">
                <a16:creationId xmlns:a16="http://schemas.microsoft.com/office/drawing/2014/main" id="{B206EB3B-6B5B-4F46-AE8D-24D41095A9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A3E0EB-5C10-483F-8FA7-274C5828A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4161A2-A350-4E2E-A20C-EC25D031B1C1}" type="slidenum">
              <a:rPr lang="en-US" smtClean="0"/>
              <a:t>‹#›</a:t>
            </a:fld>
            <a:endParaRPr lang="en-US"/>
          </a:p>
        </p:txBody>
      </p:sp>
    </p:spTree>
    <p:extLst>
      <p:ext uri="{BB962C8B-B14F-4D97-AF65-F5344CB8AC3E}">
        <p14:creationId xmlns:p14="http://schemas.microsoft.com/office/powerpoint/2010/main" val="1085530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6B7398-1F95-4FA7-AA54-3429D7B3D3AC}"/>
              </a:ext>
            </a:extLst>
          </p:cNvPr>
          <p:cNvSpPr>
            <a:spLocks noGrp="1"/>
          </p:cNvSpPr>
          <p:nvPr/>
        </p:nvSpPr>
        <p:spPr>
          <a:xfrm>
            <a:off x="2378765" y="1368538"/>
            <a:ext cx="6858000" cy="12368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latin typeface="+mn-lt"/>
              </a:rPr>
              <a:t>Firm Resources and Sustained Competitive Advantage</a:t>
            </a:r>
          </a:p>
        </p:txBody>
      </p:sp>
      <p:sp>
        <p:nvSpPr>
          <p:cNvPr id="10" name="Subtitle 2">
            <a:extLst>
              <a:ext uri="{FF2B5EF4-FFF2-40B4-BE49-F238E27FC236}">
                <a16:creationId xmlns:a16="http://schemas.microsoft.com/office/drawing/2014/main" id="{B597EA81-4021-4899-998F-9CC01FB27FE8}"/>
              </a:ext>
            </a:extLst>
          </p:cNvPr>
          <p:cNvSpPr>
            <a:spLocks noGrp="1"/>
          </p:cNvSpPr>
          <p:nvPr/>
        </p:nvSpPr>
        <p:spPr>
          <a:xfrm>
            <a:off x="2378765" y="3429000"/>
            <a:ext cx="6858000" cy="1326826"/>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i="1" dirty="0"/>
              <a:t>Jay Barney</a:t>
            </a:r>
          </a:p>
          <a:p>
            <a:r>
              <a:rPr lang="en-US" sz="3000" i="1" dirty="0"/>
              <a:t>Journal of Management 1991</a:t>
            </a:r>
          </a:p>
          <a:p>
            <a:endParaRPr lang="en-US" sz="3000" i="1" dirty="0"/>
          </a:p>
          <a:p>
            <a:r>
              <a:rPr lang="en-US" sz="3000" i="1" dirty="0"/>
              <a:t>Edited by Yue (</a:t>
            </a:r>
            <a:r>
              <a:rPr lang="en-US" sz="3000" i="1" dirty="0" err="1"/>
              <a:t>Shego</a:t>
            </a:r>
            <a:r>
              <a:rPr lang="en-US" sz="3000" i="1" dirty="0"/>
              <a:t>)Zhu</a:t>
            </a:r>
          </a:p>
        </p:txBody>
      </p:sp>
    </p:spTree>
    <p:extLst>
      <p:ext uri="{BB962C8B-B14F-4D97-AF65-F5344CB8AC3E}">
        <p14:creationId xmlns:p14="http://schemas.microsoft.com/office/powerpoint/2010/main" val="236388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955CEC-66D6-46C8-8EE0-A7A1CD8D0202}"/>
              </a:ext>
            </a:extLst>
          </p:cNvPr>
          <p:cNvSpPr/>
          <p:nvPr/>
        </p:nvSpPr>
        <p:spPr>
          <a:xfrm>
            <a:off x="0" y="242716"/>
            <a:ext cx="12192000" cy="461665"/>
          </a:xfrm>
          <a:prstGeom prst="rect">
            <a:avLst/>
          </a:prstGeom>
        </p:spPr>
        <p:txBody>
          <a:bodyPr wrap="square">
            <a:spAutoFit/>
          </a:bodyPr>
          <a:lstStyle/>
          <a:p>
            <a:pPr algn="ctr"/>
            <a:r>
              <a:rPr lang="en-US" sz="2400" b="1" dirty="0">
                <a:solidFill>
                  <a:srgbClr val="0000FF"/>
                </a:solidFill>
              </a:rPr>
              <a:t>APPLICATION OF THE FRAMEWORK</a:t>
            </a:r>
          </a:p>
        </p:txBody>
      </p:sp>
      <p:sp>
        <p:nvSpPr>
          <p:cNvPr id="3" name="TextBox 2">
            <a:extLst>
              <a:ext uri="{FF2B5EF4-FFF2-40B4-BE49-F238E27FC236}">
                <a16:creationId xmlns:a16="http://schemas.microsoft.com/office/drawing/2014/main" id="{C7E1F50D-D148-494D-A2B3-5CE0F3B16105}"/>
              </a:ext>
            </a:extLst>
          </p:cNvPr>
          <p:cNvSpPr txBox="1"/>
          <p:nvPr/>
        </p:nvSpPr>
        <p:spPr>
          <a:xfrm>
            <a:off x="467139" y="794766"/>
            <a:ext cx="11400183" cy="5478423"/>
          </a:xfrm>
          <a:prstGeom prst="rect">
            <a:avLst/>
          </a:prstGeom>
          <a:noFill/>
        </p:spPr>
        <p:txBody>
          <a:bodyPr wrap="square" rtlCol="0">
            <a:spAutoFit/>
          </a:bodyPr>
          <a:lstStyle/>
          <a:p>
            <a:pPr marL="285750" indent="-285750" algn="just">
              <a:spcBef>
                <a:spcPts val="1200"/>
              </a:spcBef>
              <a:buFont typeface="Wingdings" panose="05000000000000000000" pitchFamily="2" charset="2"/>
              <a:buChar char="§"/>
            </a:pPr>
            <a:r>
              <a:rPr lang="en-US" sz="2000" b="1" dirty="0">
                <a:solidFill>
                  <a:srgbClr val="0000FF"/>
                </a:solidFill>
              </a:rPr>
              <a:t>STRATEGIC PLANNING</a:t>
            </a:r>
            <a:r>
              <a:rPr lang="en-US" sz="2000" dirty="0">
                <a:solidFill>
                  <a:srgbClr val="0000FF"/>
                </a:solidFill>
              </a:rPr>
              <a:t> </a:t>
            </a:r>
          </a:p>
          <a:p>
            <a:pPr marL="342900" indent="-342900" algn="just">
              <a:spcBef>
                <a:spcPts val="1200"/>
              </a:spcBef>
              <a:buFont typeface="Wingdings" panose="05000000000000000000" pitchFamily="2" charset="2"/>
              <a:buChar char="ü"/>
            </a:pPr>
            <a:r>
              <a:rPr lang="en-US" sz="2000" dirty="0"/>
              <a:t>Formal strategic planning systems are unlikely by themselves to be a source of SCA due to being highly imitable</a:t>
            </a:r>
          </a:p>
          <a:p>
            <a:pPr marL="342900" indent="-342900" algn="just">
              <a:spcBef>
                <a:spcPts val="1200"/>
              </a:spcBef>
              <a:buFont typeface="Wingdings" panose="05000000000000000000" pitchFamily="2" charset="2"/>
              <a:buChar char="ü"/>
            </a:pPr>
            <a:r>
              <a:rPr lang="en-US" sz="2000" dirty="0"/>
              <a:t>Informal strategy-making processes are more likely to be </a:t>
            </a:r>
            <a:r>
              <a:rPr lang="en-US" sz="2000" b="1" dirty="0">
                <a:solidFill>
                  <a:srgbClr val="0000FF"/>
                </a:solidFill>
              </a:rPr>
              <a:t>rare</a:t>
            </a:r>
            <a:r>
              <a:rPr lang="en-US" sz="2000" dirty="0"/>
              <a:t> and </a:t>
            </a:r>
            <a:r>
              <a:rPr lang="en-US" sz="2000" b="1" dirty="0">
                <a:solidFill>
                  <a:srgbClr val="0000FF"/>
                </a:solidFill>
              </a:rPr>
              <a:t>non-imitable</a:t>
            </a:r>
            <a:r>
              <a:rPr lang="en-US" sz="2000" dirty="0"/>
              <a:t> due to being socially complex, and they may not be substitutable by formal processes. </a:t>
            </a:r>
            <a:endParaRPr lang="en-US" sz="2000" b="1" dirty="0">
              <a:solidFill>
                <a:srgbClr val="0070C0"/>
              </a:solidFill>
            </a:endParaRPr>
          </a:p>
          <a:p>
            <a:pPr marL="285750" indent="-285750" algn="just">
              <a:spcBef>
                <a:spcPts val="1800"/>
              </a:spcBef>
              <a:buFont typeface="Wingdings" panose="05000000000000000000" pitchFamily="2" charset="2"/>
              <a:buChar char="§"/>
            </a:pPr>
            <a:r>
              <a:rPr lang="en-US" sz="2000" b="1" dirty="0">
                <a:solidFill>
                  <a:srgbClr val="0000FF"/>
                </a:solidFill>
              </a:rPr>
              <a:t>INFORMATION PROCESSING SYSTEMS</a:t>
            </a:r>
          </a:p>
          <a:p>
            <a:pPr marL="342900" indent="-342900" algn="just">
              <a:spcBef>
                <a:spcPts val="1200"/>
              </a:spcBef>
              <a:buFont typeface="Wingdings" panose="05000000000000000000" pitchFamily="2" charset="2"/>
              <a:buChar char="ü"/>
            </a:pPr>
            <a:r>
              <a:rPr lang="en-US" sz="2000" dirty="0"/>
              <a:t>Computers, which can be purchased, are unlikely to be a source of SCA by themselves but can be closely intertwined with a firm’s informal and formal management decision-making process. </a:t>
            </a:r>
          </a:p>
          <a:p>
            <a:pPr marL="342900" indent="-342900" algn="just">
              <a:spcBef>
                <a:spcPts val="1200"/>
              </a:spcBef>
              <a:buFont typeface="Wingdings" panose="05000000000000000000" pitchFamily="2" charset="2"/>
              <a:buChar char="ü"/>
            </a:pPr>
            <a:r>
              <a:rPr lang="en-US" sz="2000" dirty="0"/>
              <a:t>Such a system for processing information is likely to be </a:t>
            </a:r>
            <a:r>
              <a:rPr lang="en-US" sz="2000" b="1" dirty="0">
                <a:solidFill>
                  <a:srgbClr val="0000FF"/>
                </a:solidFill>
              </a:rPr>
              <a:t>rare</a:t>
            </a:r>
            <a:r>
              <a:rPr lang="en-US" sz="2000" dirty="0">
                <a:solidFill>
                  <a:srgbClr val="0000FF"/>
                </a:solidFill>
              </a:rPr>
              <a:t> </a:t>
            </a:r>
            <a:r>
              <a:rPr lang="en-US" sz="2000" dirty="0"/>
              <a:t>and socially complex, and even if close substitutes exist, they must be either not rare or highly imitable. </a:t>
            </a:r>
            <a:r>
              <a:rPr lang="en-US" sz="2000" dirty="0">
                <a:solidFill>
                  <a:srgbClr val="0000FF"/>
                </a:solidFill>
              </a:rPr>
              <a:t>(</a:t>
            </a:r>
            <a:r>
              <a:rPr lang="en-US" sz="2000" b="1" dirty="0">
                <a:solidFill>
                  <a:srgbClr val="0000FF"/>
                </a:solidFill>
              </a:rPr>
              <a:t>imperfectly imitable</a:t>
            </a:r>
            <a:r>
              <a:rPr lang="en-US" sz="2000" dirty="0">
                <a:solidFill>
                  <a:srgbClr val="0000FF"/>
                </a:solidFill>
              </a:rPr>
              <a:t>)</a:t>
            </a:r>
            <a:endParaRPr lang="en-US" sz="2000" b="1" dirty="0">
              <a:solidFill>
                <a:srgbClr val="0000FF"/>
              </a:solidFill>
            </a:endParaRPr>
          </a:p>
          <a:p>
            <a:pPr marL="285750" indent="-285750" algn="just">
              <a:spcBef>
                <a:spcPts val="1800"/>
              </a:spcBef>
              <a:buFont typeface="Wingdings" panose="05000000000000000000" pitchFamily="2" charset="2"/>
              <a:buChar char="§"/>
            </a:pPr>
            <a:r>
              <a:rPr lang="en-US" sz="2000" b="1" dirty="0">
                <a:solidFill>
                  <a:srgbClr val="0000FF"/>
                </a:solidFill>
              </a:rPr>
              <a:t>POSITIVE REPUTATIONS</a:t>
            </a:r>
          </a:p>
          <a:p>
            <a:pPr marL="342900" indent="-342900" algn="just">
              <a:spcBef>
                <a:spcPts val="1200"/>
              </a:spcBef>
              <a:buFont typeface="Wingdings" panose="05000000000000000000" pitchFamily="2" charset="2"/>
              <a:buChar char="ü"/>
            </a:pPr>
            <a:r>
              <a:rPr lang="en-US" sz="2000" dirty="0"/>
              <a:t>May be imperfectly imitable based on historical conditions or social complexity</a:t>
            </a:r>
            <a:r>
              <a:rPr lang="en-US" sz="2000" dirty="0">
                <a:solidFill>
                  <a:srgbClr val="0000FF"/>
                </a:solidFill>
              </a:rPr>
              <a:t>(</a:t>
            </a:r>
            <a:r>
              <a:rPr lang="en-US" sz="2000" b="1" dirty="0">
                <a:solidFill>
                  <a:srgbClr val="0000FF"/>
                </a:solidFill>
              </a:rPr>
              <a:t>rare</a:t>
            </a:r>
            <a:r>
              <a:rPr lang="en-US" sz="2000" dirty="0">
                <a:solidFill>
                  <a:srgbClr val="0000FF"/>
                </a:solidFill>
              </a:rPr>
              <a:t>)</a:t>
            </a:r>
          </a:p>
          <a:p>
            <a:pPr marL="342900" indent="-342900" algn="just">
              <a:spcBef>
                <a:spcPts val="1200"/>
              </a:spcBef>
              <a:buFont typeface="Wingdings" panose="05000000000000000000" pitchFamily="2" charset="2"/>
              <a:buChar char="ü"/>
            </a:pPr>
            <a:r>
              <a:rPr lang="en-US" sz="2000" dirty="0"/>
              <a:t>Not clear if guarantees or other long-term contracts can be a substitute(</a:t>
            </a:r>
            <a:r>
              <a:rPr lang="en-US" sz="2000" b="1" dirty="0">
                <a:solidFill>
                  <a:srgbClr val="0000FF"/>
                </a:solidFill>
              </a:rPr>
              <a:t>substitutability</a:t>
            </a:r>
            <a:r>
              <a:rPr lang="en-US" sz="2000" dirty="0">
                <a:solidFill>
                  <a:srgbClr val="0000FF"/>
                </a:solidFill>
              </a:rPr>
              <a:t>)</a:t>
            </a:r>
          </a:p>
        </p:txBody>
      </p:sp>
    </p:spTree>
    <p:extLst>
      <p:ext uri="{BB962C8B-B14F-4D97-AF65-F5344CB8AC3E}">
        <p14:creationId xmlns:p14="http://schemas.microsoft.com/office/powerpoint/2010/main" val="357096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13F1F6-E1FF-4767-A836-BF300925A502}"/>
              </a:ext>
            </a:extLst>
          </p:cNvPr>
          <p:cNvSpPr txBox="1"/>
          <p:nvPr/>
        </p:nvSpPr>
        <p:spPr>
          <a:xfrm>
            <a:off x="0" y="208722"/>
            <a:ext cx="12192000" cy="400110"/>
          </a:xfrm>
          <a:prstGeom prst="rect">
            <a:avLst/>
          </a:prstGeom>
          <a:noFill/>
        </p:spPr>
        <p:txBody>
          <a:bodyPr wrap="square" rtlCol="0">
            <a:spAutoFit/>
          </a:bodyPr>
          <a:lstStyle/>
          <a:p>
            <a:pPr algn="ctr"/>
            <a:r>
              <a:rPr lang="en-US" sz="2000" b="1" dirty="0">
                <a:solidFill>
                  <a:srgbClr val="0000FF"/>
                </a:solidFill>
              </a:rPr>
              <a:t>CONNECTION TO OTHER BUSINESS DISCIPLINES</a:t>
            </a:r>
          </a:p>
        </p:txBody>
      </p:sp>
      <p:sp>
        <p:nvSpPr>
          <p:cNvPr id="3" name="TextBox 2">
            <a:extLst>
              <a:ext uri="{FF2B5EF4-FFF2-40B4-BE49-F238E27FC236}">
                <a16:creationId xmlns:a16="http://schemas.microsoft.com/office/drawing/2014/main" id="{4BDEAFF5-75BF-4307-9F69-5A4FB501CE82}"/>
              </a:ext>
            </a:extLst>
          </p:cNvPr>
          <p:cNvSpPr txBox="1"/>
          <p:nvPr/>
        </p:nvSpPr>
        <p:spPr>
          <a:xfrm>
            <a:off x="457199" y="815008"/>
            <a:ext cx="11492145" cy="4862870"/>
          </a:xfrm>
          <a:prstGeom prst="rect">
            <a:avLst/>
          </a:prstGeom>
          <a:noFill/>
        </p:spPr>
        <p:txBody>
          <a:bodyPr wrap="square" rtlCol="0">
            <a:spAutoFit/>
          </a:bodyPr>
          <a:lstStyle/>
          <a:p>
            <a:pPr marL="285750" indent="-285750">
              <a:spcBef>
                <a:spcPts val="1200"/>
              </a:spcBef>
              <a:buFont typeface="Wingdings" panose="05000000000000000000" pitchFamily="2" charset="2"/>
              <a:buChar char="§"/>
            </a:pPr>
            <a:r>
              <a:rPr lang="en-US" sz="2000" b="1" dirty="0">
                <a:solidFill>
                  <a:srgbClr val="0000FF"/>
                </a:solidFill>
              </a:rPr>
              <a:t>SCA AND SOCIAL WELFARE</a:t>
            </a:r>
            <a:r>
              <a:rPr lang="en-US" sz="2000" dirty="0">
                <a:solidFill>
                  <a:srgbClr val="0000FF"/>
                </a:solidFill>
              </a:rPr>
              <a:t>: </a:t>
            </a:r>
          </a:p>
          <a:p>
            <a:pPr marL="342900" indent="-342900">
              <a:spcBef>
                <a:spcPts val="1200"/>
              </a:spcBef>
              <a:buFont typeface="Wingdings" panose="05000000000000000000" pitchFamily="2" charset="2"/>
              <a:buChar char="ü"/>
            </a:pPr>
            <a:r>
              <a:rPr lang="en-US" sz="2000" dirty="0"/>
              <a:t>Firms exploit resource advantages to maximize efficiency (efficiency rents (Demsetz, 1973))</a:t>
            </a:r>
          </a:p>
          <a:p>
            <a:pPr marL="342900" indent="-342900">
              <a:spcBef>
                <a:spcPts val="1200"/>
              </a:spcBef>
              <a:buFont typeface="Wingdings" panose="05000000000000000000" pitchFamily="2" charset="2"/>
              <a:buChar char="ü"/>
            </a:pPr>
            <a:r>
              <a:rPr lang="en-US" sz="2000" dirty="0"/>
              <a:t>Firm do not try to create imperfectly competitive conditions in a way that fails to maximize social welfare</a:t>
            </a:r>
          </a:p>
          <a:p>
            <a:pPr marL="342900" indent="-342900">
              <a:spcBef>
                <a:spcPts val="3000"/>
              </a:spcBef>
              <a:buFont typeface="Wingdings" panose="05000000000000000000" pitchFamily="2" charset="2"/>
              <a:buChar char="§"/>
            </a:pPr>
            <a:r>
              <a:rPr lang="en-US" sz="2000" b="1" dirty="0">
                <a:solidFill>
                  <a:srgbClr val="0000FF"/>
                </a:solidFill>
              </a:rPr>
              <a:t>SCA AND ORGANIZATION THEORY AND BEHAVIOR</a:t>
            </a:r>
            <a:r>
              <a:rPr lang="en-US" sz="2000" dirty="0">
                <a:solidFill>
                  <a:srgbClr val="0000FF"/>
                </a:solidFill>
              </a:rPr>
              <a:t>:</a:t>
            </a:r>
          </a:p>
          <a:p>
            <a:pPr marL="342900" indent="-342900">
              <a:spcBef>
                <a:spcPts val="1200"/>
              </a:spcBef>
              <a:buFont typeface="Wingdings" panose="05000000000000000000" pitchFamily="2" charset="2"/>
              <a:buChar char="ü"/>
            </a:pPr>
            <a:r>
              <a:rPr lang="en-US" sz="2000" dirty="0"/>
              <a:t>SCA-generating resources include organizational and social phenomena.</a:t>
            </a:r>
          </a:p>
          <a:p>
            <a:pPr marL="342900" indent="-342900">
              <a:spcBef>
                <a:spcPts val="1200"/>
              </a:spcBef>
              <a:buFont typeface="Wingdings" panose="05000000000000000000" pitchFamily="2" charset="2"/>
              <a:buChar char="ü"/>
            </a:pPr>
            <a:r>
              <a:rPr lang="en-US" sz="2000" dirty="0"/>
              <a:t>The framework unites economic and organizational perspectives </a:t>
            </a:r>
          </a:p>
          <a:p>
            <a:pPr marL="342900" indent="-342900">
              <a:spcBef>
                <a:spcPts val="3000"/>
              </a:spcBef>
              <a:buFont typeface="Wingdings" panose="05000000000000000000" pitchFamily="2" charset="2"/>
              <a:buChar char="§"/>
            </a:pPr>
            <a:r>
              <a:rPr lang="en-US" sz="2000" b="1" dirty="0">
                <a:solidFill>
                  <a:srgbClr val="0000FF"/>
                </a:solidFill>
              </a:rPr>
              <a:t>SCA AND FIRM ENDOWMENTS</a:t>
            </a:r>
            <a:r>
              <a:rPr lang="en-US" sz="2000" dirty="0">
                <a:solidFill>
                  <a:srgbClr val="0000FF"/>
                </a:solidFill>
              </a:rPr>
              <a:t>: </a:t>
            </a:r>
          </a:p>
          <a:p>
            <a:pPr marL="342900" indent="-342900">
              <a:spcBef>
                <a:spcPts val="1200"/>
              </a:spcBef>
              <a:buFont typeface="Wingdings" panose="05000000000000000000" pitchFamily="2" charset="2"/>
              <a:buChar char="ü"/>
            </a:pPr>
            <a:r>
              <a:rPr lang="en-US" sz="2000" dirty="0"/>
              <a:t>Managers are limited in their ability to manipulate all the attributes of their firms. This limitation makes some resources imperfectly imitable. </a:t>
            </a:r>
          </a:p>
          <a:p>
            <a:pPr marL="342900" indent="-342900">
              <a:spcBef>
                <a:spcPts val="1200"/>
              </a:spcBef>
              <a:buFont typeface="Wingdings" panose="05000000000000000000" pitchFamily="2" charset="2"/>
              <a:buChar char="ü"/>
            </a:pPr>
            <a:r>
              <a:rPr lang="en-US" sz="2000" dirty="0"/>
              <a:t>Managers themselves can be the resource that generates SCA. </a:t>
            </a:r>
          </a:p>
        </p:txBody>
      </p:sp>
    </p:spTree>
    <p:extLst>
      <p:ext uri="{BB962C8B-B14F-4D97-AF65-F5344CB8AC3E}">
        <p14:creationId xmlns:p14="http://schemas.microsoft.com/office/powerpoint/2010/main" val="138799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F1CE88-0002-19FA-FF3C-FB7F0E47D17D}"/>
              </a:ext>
            </a:extLst>
          </p:cNvPr>
          <p:cNvPicPr>
            <a:picLocks noChangeAspect="1"/>
          </p:cNvPicPr>
          <p:nvPr/>
        </p:nvPicPr>
        <p:blipFill>
          <a:blip r:embed="rId2"/>
          <a:stretch>
            <a:fillRect/>
          </a:stretch>
        </p:blipFill>
        <p:spPr>
          <a:xfrm>
            <a:off x="0" y="423561"/>
            <a:ext cx="12192000" cy="6010878"/>
          </a:xfrm>
          <a:prstGeom prst="rect">
            <a:avLst/>
          </a:prstGeom>
        </p:spPr>
      </p:pic>
    </p:spTree>
    <p:extLst>
      <p:ext uri="{BB962C8B-B14F-4D97-AF65-F5344CB8AC3E}">
        <p14:creationId xmlns:p14="http://schemas.microsoft.com/office/powerpoint/2010/main" val="129419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7F37D9-61A4-458D-A28B-2FCD7F5AE930}"/>
              </a:ext>
            </a:extLst>
          </p:cNvPr>
          <p:cNvSpPr txBox="1"/>
          <p:nvPr/>
        </p:nvSpPr>
        <p:spPr>
          <a:xfrm>
            <a:off x="0" y="318053"/>
            <a:ext cx="12126897" cy="461665"/>
          </a:xfrm>
          <a:prstGeom prst="rect">
            <a:avLst/>
          </a:prstGeom>
          <a:noFill/>
        </p:spPr>
        <p:txBody>
          <a:bodyPr wrap="square" rtlCol="0">
            <a:spAutoFit/>
          </a:bodyPr>
          <a:lstStyle/>
          <a:p>
            <a:pPr algn="ctr"/>
            <a:r>
              <a:rPr lang="en-US" sz="2400" b="1" dirty="0">
                <a:solidFill>
                  <a:srgbClr val="0000FF"/>
                </a:solidFill>
              </a:rPr>
              <a:t>RESEARCH QUESTION / PROBLEM FORMULATION</a:t>
            </a:r>
          </a:p>
        </p:txBody>
      </p:sp>
      <p:sp>
        <p:nvSpPr>
          <p:cNvPr id="3" name="TextBox 2">
            <a:extLst>
              <a:ext uri="{FF2B5EF4-FFF2-40B4-BE49-F238E27FC236}">
                <a16:creationId xmlns:a16="http://schemas.microsoft.com/office/drawing/2014/main" id="{071AAD01-2A43-495B-9A0D-CFBEB5E5CD82}"/>
              </a:ext>
            </a:extLst>
          </p:cNvPr>
          <p:cNvSpPr txBox="1"/>
          <p:nvPr/>
        </p:nvSpPr>
        <p:spPr>
          <a:xfrm>
            <a:off x="681145" y="1557659"/>
            <a:ext cx="11211338" cy="3970318"/>
          </a:xfrm>
          <a:prstGeom prst="rect">
            <a:avLst/>
          </a:prstGeom>
          <a:noFill/>
        </p:spPr>
        <p:txBody>
          <a:bodyPr wrap="square" rtlCol="0">
            <a:spAutoFit/>
          </a:bodyPr>
          <a:lstStyle/>
          <a:p>
            <a:pPr marL="285750" indent="-285750">
              <a:spcBef>
                <a:spcPts val="1200"/>
              </a:spcBef>
              <a:buFont typeface="Wingdings" panose="05000000000000000000" pitchFamily="2" charset="2"/>
              <a:buChar char="§"/>
            </a:pPr>
            <a:r>
              <a:rPr lang="en-US" sz="2400" b="1" dirty="0"/>
              <a:t>Are strategic resources the source of sustained competitive advantage (SCA)?              Under which conditions?</a:t>
            </a:r>
          </a:p>
          <a:p>
            <a:pPr marL="285750" indent="-285750">
              <a:spcBef>
                <a:spcPts val="1200"/>
              </a:spcBef>
              <a:buFont typeface="Wingdings" panose="05000000000000000000" pitchFamily="2" charset="2"/>
              <a:buChar char="§"/>
            </a:pPr>
            <a:endParaRPr lang="en-US" sz="2400" dirty="0"/>
          </a:p>
          <a:p>
            <a:pPr marL="285750" indent="-285750">
              <a:spcBef>
                <a:spcPts val="1200"/>
              </a:spcBef>
              <a:buFont typeface="Wingdings" panose="05000000000000000000" pitchFamily="2" charset="2"/>
              <a:buChar char="§"/>
            </a:pPr>
            <a:r>
              <a:rPr lang="en-US" sz="2400" dirty="0"/>
              <a:t>Assumptions: </a:t>
            </a:r>
          </a:p>
          <a:p>
            <a:pPr marL="342900" indent="-342900">
              <a:spcBef>
                <a:spcPts val="1200"/>
              </a:spcBef>
              <a:buFont typeface="Wingdings" panose="05000000000000000000" pitchFamily="2" charset="2"/>
              <a:buChar char="ü"/>
            </a:pPr>
            <a:endParaRPr lang="en-US" sz="2400" dirty="0"/>
          </a:p>
          <a:p>
            <a:pPr marL="342900" indent="-342900">
              <a:spcBef>
                <a:spcPts val="1200"/>
              </a:spcBef>
              <a:buFont typeface="Wingdings" panose="05000000000000000000" pitchFamily="2" charset="2"/>
              <a:buChar char="ü"/>
            </a:pPr>
            <a:r>
              <a:rPr lang="en-US" sz="2400" dirty="0"/>
              <a:t>Strategic resources are </a:t>
            </a:r>
            <a:r>
              <a:rPr lang="en-US" sz="2400" b="1" dirty="0"/>
              <a:t>heterogeneously</a:t>
            </a:r>
            <a:r>
              <a:rPr lang="en-US" sz="2400" dirty="0"/>
              <a:t> distributed across firms</a:t>
            </a:r>
          </a:p>
          <a:p>
            <a:pPr marL="342900" indent="-342900">
              <a:spcBef>
                <a:spcPts val="1200"/>
              </a:spcBef>
              <a:buFont typeface="Wingdings" panose="05000000000000000000" pitchFamily="2" charset="2"/>
              <a:buChar char="ü"/>
            </a:pPr>
            <a:endParaRPr lang="en-US" sz="2400" dirty="0"/>
          </a:p>
          <a:p>
            <a:pPr marL="342900" indent="-342900">
              <a:spcBef>
                <a:spcPts val="1200"/>
              </a:spcBef>
              <a:buFont typeface="Wingdings" panose="05000000000000000000" pitchFamily="2" charset="2"/>
              <a:buChar char="ü"/>
            </a:pPr>
            <a:r>
              <a:rPr lang="en-US" sz="2400" dirty="0"/>
              <a:t>Heterogeneity is relatively stable over time (resources are </a:t>
            </a:r>
            <a:r>
              <a:rPr lang="en-US" sz="2400" b="1" dirty="0"/>
              <a:t>not perfectly mobile</a:t>
            </a:r>
            <a:r>
              <a:rPr lang="en-US" sz="2400" dirty="0"/>
              <a:t>)</a:t>
            </a:r>
          </a:p>
        </p:txBody>
      </p:sp>
    </p:spTree>
    <p:extLst>
      <p:ext uri="{BB962C8B-B14F-4D97-AF65-F5344CB8AC3E}">
        <p14:creationId xmlns:p14="http://schemas.microsoft.com/office/powerpoint/2010/main" val="579014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WOT and SOAR; analytical tools to share the pros and cons ...">
            <a:extLst>
              <a:ext uri="{FF2B5EF4-FFF2-40B4-BE49-F238E27FC236}">
                <a16:creationId xmlns:a16="http://schemas.microsoft.com/office/drawing/2014/main" id="{7D19FDC5-F397-A19E-D167-73A86D618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79" y="0"/>
            <a:ext cx="6076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B9981A-ED70-CC87-766B-6498136DCC54}"/>
              </a:ext>
            </a:extLst>
          </p:cNvPr>
          <p:cNvSpPr txBox="1"/>
          <p:nvPr/>
        </p:nvSpPr>
        <p:spPr>
          <a:xfrm>
            <a:off x="6795081" y="1074509"/>
            <a:ext cx="4957894" cy="4708981"/>
          </a:xfrm>
          <a:prstGeom prst="rect">
            <a:avLst/>
          </a:prstGeom>
          <a:noFill/>
        </p:spPr>
        <p:txBody>
          <a:bodyPr wrap="square">
            <a:spAutoFit/>
          </a:bodyPr>
          <a:lstStyle/>
          <a:p>
            <a:pPr marL="342900" indent="-342900">
              <a:spcBef>
                <a:spcPts val="1200"/>
              </a:spcBef>
              <a:buFont typeface="Wingdings" panose="05000000000000000000" pitchFamily="2" charset="2"/>
              <a:buChar char="§"/>
            </a:pPr>
            <a:r>
              <a:rPr lang="en-US" sz="2400" dirty="0"/>
              <a:t>Earlier research </a:t>
            </a:r>
            <a:r>
              <a:rPr lang="en-US" sz="2400" b="1" dirty="0"/>
              <a:t>Strengths-Weaknesses-Opportunities--Threats (SWOT) Framework</a:t>
            </a:r>
            <a:r>
              <a:rPr lang="en-US" sz="2400" dirty="0"/>
              <a:t>: </a:t>
            </a:r>
          </a:p>
          <a:p>
            <a:pPr marL="342900" indent="-342900">
              <a:spcBef>
                <a:spcPts val="1200"/>
              </a:spcBef>
              <a:buFont typeface="Wingdings" panose="05000000000000000000" pitchFamily="2" charset="2"/>
              <a:buChar char="ü"/>
            </a:pPr>
            <a:r>
              <a:rPr lang="en-US" sz="2400" dirty="0"/>
              <a:t>SCA is obtained by </a:t>
            </a:r>
          </a:p>
          <a:p>
            <a:pPr>
              <a:spcBef>
                <a:spcPts val="1200"/>
              </a:spcBef>
            </a:pPr>
            <a:r>
              <a:rPr lang="en-US" sz="2400" dirty="0"/>
              <a:t>(1) exploiting internal </a:t>
            </a:r>
            <a:r>
              <a:rPr lang="en-US" sz="2400" b="1" dirty="0">
                <a:solidFill>
                  <a:srgbClr val="0000FF"/>
                </a:solidFill>
              </a:rPr>
              <a:t>s</a:t>
            </a:r>
            <a:r>
              <a:rPr lang="en-US" sz="2400" b="1" dirty="0"/>
              <a:t>trengths</a:t>
            </a:r>
            <a:r>
              <a:rPr lang="en-US" sz="2400" dirty="0"/>
              <a:t>; </a:t>
            </a:r>
          </a:p>
          <a:p>
            <a:pPr>
              <a:spcBef>
                <a:spcPts val="1200"/>
              </a:spcBef>
            </a:pPr>
            <a:r>
              <a:rPr lang="en-US" sz="2400" dirty="0"/>
              <a:t>(2) avoiding internal </a:t>
            </a:r>
            <a:r>
              <a:rPr lang="en-US" sz="2400" b="1" dirty="0">
                <a:solidFill>
                  <a:srgbClr val="0000FF"/>
                </a:solidFill>
              </a:rPr>
              <a:t>w</a:t>
            </a:r>
            <a:r>
              <a:rPr lang="en-US" sz="2400" b="1" dirty="0"/>
              <a:t>eaknesses</a:t>
            </a:r>
            <a:r>
              <a:rPr lang="en-US" sz="2400" dirty="0"/>
              <a:t>; </a:t>
            </a:r>
          </a:p>
          <a:p>
            <a:pPr>
              <a:spcBef>
                <a:spcPts val="1200"/>
              </a:spcBef>
            </a:pPr>
            <a:r>
              <a:rPr lang="en-US" sz="2400" dirty="0"/>
              <a:t>(3) responding to external </a:t>
            </a:r>
            <a:r>
              <a:rPr lang="en-US" sz="2400" b="1" dirty="0">
                <a:solidFill>
                  <a:srgbClr val="0000FF"/>
                </a:solidFill>
              </a:rPr>
              <a:t>o</a:t>
            </a:r>
            <a:r>
              <a:rPr lang="en-US" sz="2400" b="1" dirty="0"/>
              <a:t>pportunities</a:t>
            </a:r>
            <a:r>
              <a:rPr lang="en-US" sz="2400" dirty="0"/>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400" dirty="0">
              <a:solidFill>
                <a:prstClr val="black"/>
              </a:solidFill>
              <a:latin typeface="Calibri" panose="020F0502020204030204"/>
            </a:endParaRPr>
          </a:p>
          <a:p>
            <a:pPr>
              <a:spcBef>
                <a:spcPts val="1200"/>
              </a:spcBef>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 thwarting external </a:t>
            </a:r>
            <a:r>
              <a:rPr kumimoji="0" lang="en-US" sz="2400" b="1" i="0" u="none" strike="noStrike" kern="1200" cap="none" spc="0" normalizeH="0" baseline="0" noProof="0" dirty="0">
                <a:ln>
                  <a:noFill/>
                </a:ln>
                <a:solidFill>
                  <a:srgbClr val="0000FF"/>
                </a:solidFill>
                <a:effectLst/>
                <a:uLnTx/>
                <a:uFillTx/>
                <a:latin typeface="Calibri" panose="020F0502020204030204"/>
                <a:ea typeface="+mn-ea"/>
                <a:cs typeface="+mn-cs"/>
              </a:rPr>
              <a:t>t</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hreats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sz="2400" dirty="0"/>
              <a:t> </a:t>
            </a:r>
          </a:p>
          <a:p>
            <a:pPr>
              <a:spcBef>
                <a:spcPts val="1200"/>
              </a:spcBef>
            </a:pPr>
            <a:r>
              <a:rPr lang="en-US" sz="2400" dirty="0"/>
              <a:t>matching these to choose strategies.  </a:t>
            </a:r>
          </a:p>
        </p:txBody>
      </p:sp>
    </p:spTree>
    <p:extLst>
      <p:ext uri="{BB962C8B-B14F-4D97-AF65-F5344CB8AC3E}">
        <p14:creationId xmlns:p14="http://schemas.microsoft.com/office/powerpoint/2010/main" val="102268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orter's Five Forces Framework Explained [Free Template]">
            <a:extLst>
              <a:ext uri="{FF2B5EF4-FFF2-40B4-BE49-F238E27FC236}">
                <a16:creationId xmlns:a16="http://schemas.microsoft.com/office/drawing/2014/main" id="{1697687D-A393-3B24-1FB1-538F5AD2B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096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49894C-52A4-A2FF-F0CC-94BC704FE5D0}"/>
              </a:ext>
            </a:extLst>
          </p:cNvPr>
          <p:cNvSpPr txBox="1"/>
          <p:nvPr/>
        </p:nvSpPr>
        <p:spPr>
          <a:xfrm>
            <a:off x="7231310" y="287085"/>
            <a:ext cx="4479721" cy="4616648"/>
          </a:xfrm>
          <a:prstGeom prst="rect">
            <a:avLst/>
          </a:prstGeom>
          <a:noFill/>
        </p:spPr>
        <p:txBody>
          <a:bodyPr wrap="square">
            <a:spAutoFit/>
          </a:bodyPr>
          <a:lstStyle/>
          <a:p>
            <a:pPr marL="342900" indent="-342900">
              <a:spcBef>
                <a:spcPts val="1200"/>
              </a:spcBef>
              <a:buFont typeface="Wingdings" panose="05000000000000000000" pitchFamily="2" charset="2"/>
              <a:buChar char="§"/>
            </a:pPr>
            <a:r>
              <a:rPr lang="en-US" sz="2400" dirty="0"/>
              <a:t>Recent research has tended to focus on </a:t>
            </a:r>
            <a:r>
              <a:rPr lang="en-US" sz="2400" dirty="0">
                <a:solidFill>
                  <a:srgbClr val="0000FF"/>
                </a:solidFill>
              </a:rPr>
              <a:t>opportunities</a:t>
            </a:r>
            <a:r>
              <a:rPr lang="en-US" sz="2400" dirty="0"/>
              <a:t> and </a:t>
            </a:r>
            <a:r>
              <a:rPr lang="en-US" sz="2400" dirty="0">
                <a:solidFill>
                  <a:srgbClr val="0000FF"/>
                </a:solidFill>
              </a:rPr>
              <a:t>threats</a:t>
            </a:r>
            <a:r>
              <a:rPr lang="en-US" sz="2400" dirty="0">
                <a:solidFill>
                  <a:srgbClr val="FF0000"/>
                </a:solidFill>
              </a:rPr>
              <a:t> </a:t>
            </a:r>
            <a:r>
              <a:rPr lang="en-US" sz="2400" dirty="0"/>
              <a:t>in its competitive environment: </a:t>
            </a:r>
          </a:p>
          <a:p>
            <a:pPr>
              <a:spcBef>
                <a:spcPts val="1200"/>
              </a:spcBef>
            </a:pPr>
            <a:r>
              <a:rPr lang="en-US" sz="2400" dirty="0"/>
              <a:t>      Example: </a:t>
            </a:r>
            <a:r>
              <a:rPr lang="en-US" sz="2400" b="1" dirty="0"/>
              <a:t>Porter’s (1980)                 	Five Forces Model</a:t>
            </a:r>
            <a:r>
              <a:rPr lang="en-US" sz="2400" dirty="0"/>
              <a:t> </a:t>
            </a:r>
          </a:p>
          <a:p>
            <a:pPr marL="342900" indent="-342900">
              <a:spcBef>
                <a:spcPts val="1200"/>
              </a:spcBef>
              <a:buFont typeface="Wingdings" panose="05000000000000000000" pitchFamily="2" charset="2"/>
              <a:buChar char="§"/>
            </a:pPr>
            <a:r>
              <a:rPr lang="en-US" sz="2400" dirty="0"/>
              <a:t>Little focus on idiosyncratic firm attributes, assumes that resource heterogeneity is short-lived, and resources are mobile. </a:t>
            </a:r>
          </a:p>
          <a:p>
            <a:pPr marL="342900" indent="-342900">
              <a:spcBef>
                <a:spcPts val="1200"/>
              </a:spcBef>
              <a:buFont typeface="Wingdings" panose="05000000000000000000" pitchFamily="2" charset="2"/>
              <a:buChar char="§"/>
            </a:pPr>
            <a:endParaRPr lang="en-US" sz="2400" dirty="0"/>
          </a:p>
        </p:txBody>
      </p:sp>
    </p:spTree>
    <p:extLst>
      <p:ext uri="{BB962C8B-B14F-4D97-AF65-F5344CB8AC3E}">
        <p14:creationId xmlns:p14="http://schemas.microsoft.com/office/powerpoint/2010/main" val="282618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1415E-7FE3-4792-B822-115C875CE515}"/>
              </a:ext>
            </a:extLst>
          </p:cNvPr>
          <p:cNvSpPr txBox="1"/>
          <p:nvPr/>
        </p:nvSpPr>
        <p:spPr>
          <a:xfrm>
            <a:off x="46299" y="0"/>
            <a:ext cx="12191999" cy="461665"/>
          </a:xfrm>
          <a:prstGeom prst="rect">
            <a:avLst/>
          </a:prstGeom>
          <a:noFill/>
        </p:spPr>
        <p:txBody>
          <a:bodyPr wrap="square" rtlCol="0">
            <a:spAutoFit/>
          </a:bodyPr>
          <a:lstStyle/>
          <a:p>
            <a:pPr algn="ctr"/>
            <a:r>
              <a:rPr lang="en-US" sz="2400" b="1" dirty="0">
                <a:solidFill>
                  <a:srgbClr val="0000FF"/>
                </a:solidFill>
              </a:rPr>
              <a:t>KEY DEFINITIONS</a:t>
            </a:r>
          </a:p>
        </p:txBody>
      </p:sp>
      <p:sp>
        <p:nvSpPr>
          <p:cNvPr id="3" name="TextBox 2">
            <a:extLst>
              <a:ext uri="{FF2B5EF4-FFF2-40B4-BE49-F238E27FC236}">
                <a16:creationId xmlns:a16="http://schemas.microsoft.com/office/drawing/2014/main" id="{0532F8B5-58C9-496F-8D36-7F60FD1458E4}"/>
              </a:ext>
            </a:extLst>
          </p:cNvPr>
          <p:cNvSpPr txBox="1"/>
          <p:nvPr/>
        </p:nvSpPr>
        <p:spPr>
          <a:xfrm>
            <a:off x="121800" y="523563"/>
            <a:ext cx="12116498" cy="6878806"/>
          </a:xfrm>
          <a:prstGeom prst="rect">
            <a:avLst/>
          </a:prstGeom>
          <a:noFill/>
        </p:spPr>
        <p:txBody>
          <a:bodyPr wrap="square" rtlCol="0">
            <a:spAutoFit/>
          </a:bodyPr>
          <a:lstStyle/>
          <a:p>
            <a:pPr marL="285750" indent="-285750">
              <a:spcBef>
                <a:spcPts val="1200"/>
              </a:spcBef>
              <a:buFont typeface="Wingdings" panose="05000000000000000000" pitchFamily="2" charset="2"/>
              <a:buChar char="§"/>
            </a:pPr>
            <a:r>
              <a:rPr lang="en-US" sz="2400" b="1" dirty="0"/>
              <a:t>Firm Resources </a:t>
            </a:r>
            <a:r>
              <a:rPr lang="en-US" sz="2400" dirty="0"/>
              <a:t>= internal strengths: broad definition that includes assets, capabilities, organizational processes, firm attributes, information and knowledge,etc(Daft,1983). </a:t>
            </a:r>
          </a:p>
          <a:p>
            <a:pPr marL="342900" indent="-342900">
              <a:spcBef>
                <a:spcPts val="1800"/>
              </a:spcBef>
              <a:buFont typeface="Wingdings" panose="05000000000000000000" pitchFamily="2" charset="2"/>
              <a:buChar char="Ø"/>
            </a:pPr>
            <a:r>
              <a:rPr lang="en-US" sz="2400" dirty="0"/>
              <a:t>The focus of the paper is on the resources that improve efficiency and effectiveness. </a:t>
            </a:r>
          </a:p>
          <a:p>
            <a:pPr marL="800100" lvl="1" indent="-342900">
              <a:spcBef>
                <a:spcPts val="1200"/>
              </a:spcBef>
              <a:buFont typeface="Wingdings" panose="05000000000000000000" pitchFamily="2" charset="2"/>
              <a:buChar char="Ø"/>
            </a:pPr>
            <a:r>
              <a:rPr lang="en-US" sz="2400" dirty="0"/>
              <a:t>Resources = strengths that firms can use to conceive of and implement strategies</a:t>
            </a:r>
          </a:p>
          <a:p>
            <a:pPr lvl="1">
              <a:spcBef>
                <a:spcPts val="1200"/>
              </a:spcBef>
            </a:pPr>
            <a:r>
              <a:rPr lang="en-US" sz="2400" dirty="0"/>
              <a:t>Three categories: Physical resources, human capital resources, organizational capital  resources. </a:t>
            </a:r>
          </a:p>
          <a:p>
            <a:pPr marL="285750" indent="-285750">
              <a:spcBef>
                <a:spcPts val="1800"/>
              </a:spcBef>
              <a:buFont typeface="Wingdings" panose="05000000000000000000" pitchFamily="2" charset="2"/>
              <a:buChar char="§"/>
            </a:pPr>
            <a:r>
              <a:rPr lang="en-US" sz="2400" b="1" dirty="0"/>
              <a:t>Competitive Advantage</a:t>
            </a:r>
            <a:r>
              <a:rPr lang="en-US" sz="2400" dirty="0"/>
              <a:t>: a value-creating strategy that is not simultaneously being implemented by other firms (current and </a:t>
            </a:r>
            <a:r>
              <a:rPr lang="en-US" sz="2400" dirty="0">
                <a:solidFill>
                  <a:srgbClr val="0000FF"/>
                </a:solidFill>
              </a:rPr>
              <a:t>POTENTIAL</a:t>
            </a:r>
            <a:r>
              <a:rPr lang="en-US" sz="2400" dirty="0"/>
              <a:t> competitors)</a:t>
            </a:r>
          </a:p>
          <a:p>
            <a:pPr marL="285750" indent="-285750">
              <a:spcBef>
                <a:spcPts val="1800"/>
              </a:spcBef>
              <a:buFont typeface="Wingdings" panose="05000000000000000000" pitchFamily="2" charset="2"/>
              <a:buChar char="§"/>
            </a:pPr>
            <a:r>
              <a:rPr lang="en-US" sz="2400" b="1" dirty="0"/>
              <a:t>Sustainable Competitive Advantage</a:t>
            </a:r>
            <a:r>
              <a:rPr lang="en-US" sz="2400" dirty="0"/>
              <a:t>: when other firms are unable to </a:t>
            </a:r>
            <a:r>
              <a:rPr lang="en-US" sz="2400" dirty="0">
                <a:solidFill>
                  <a:srgbClr val="0000FF"/>
                </a:solidFill>
              </a:rPr>
              <a:t>duplicate</a:t>
            </a:r>
            <a:r>
              <a:rPr lang="en-US" sz="2400" dirty="0">
                <a:solidFill>
                  <a:srgbClr val="FF0000"/>
                </a:solidFill>
              </a:rPr>
              <a:t> </a:t>
            </a:r>
            <a:r>
              <a:rPr lang="en-US" sz="2400" dirty="0"/>
              <a:t>the benefits of such a strategy.</a:t>
            </a:r>
          </a:p>
          <a:p>
            <a:pPr marL="742950" lvl="1" indent="-285750">
              <a:spcBef>
                <a:spcPts val="1200"/>
              </a:spcBef>
              <a:buFont typeface="Wingdings" panose="05000000000000000000" pitchFamily="2" charset="2"/>
              <a:buChar char="§"/>
            </a:pPr>
            <a:r>
              <a:rPr lang="en-US" sz="2400" dirty="0"/>
              <a:t>Not based on the period-of-time that the SCA is held</a:t>
            </a:r>
          </a:p>
          <a:p>
            <a:pPr marL="1200150" lvl="2" indent="-285750">
              <a:spcBef>
                <a:spcPts val="1200"/>
              </a:spcBef>
              <a:buFont typeface="Wingdings" panose="05000000000000000000" pitchFamily="2" charset="2"/>
              <a:buChar char="§"/>
            </a:pPr>
            <a:r>
              <a:rPr lang="en-US" sz="2400" dirty="0"/>
              <a:t>NB: This is a math model equilibrium approach without time.</a:t>
            </a:r>
          </a:p>
          <a:p>
            <a:pPr marL="1200150" lvl="2" indent="-285750">
              <a:spcBef>
                <a:spcPts val="1200"/>
              </a:spcBef>
              <a:buFont typeface="Wingdings" panose="05000000000000000000" pitchFamily="2" charset="2"/>
              <a:buChar char="§"/>
            </a:pPr>
            <a:r>
              <a:rPr lang="en-US" sz="2400" dirty="0"/>
              <a:t>(An alternative view with time is that SCA means to maximize NPV (time-based)</a:t>
            </a:r>
          </a:p>
          <a:p>
            <a:pPr marL="1200150" lvl="2" indent="-285750">
              <a:spcBef>
                <a:spcPts val="1200"/>
              </a:spcBef>
              <a:buFont typeface="Wingdings" panose="05000000000000000000" pitchFamily="2" charset="2"/>
              <a:buChar char="§"/>
            </a:pPr>
            <a:endParaRPr lang="en-US" sz="2400" dirty="0"/>
          </a:p>
        </p:txBody>
      </p:sp>
    </p:spTree>
    <p:extLst>
      <p:ext uri="{BB962C8B-B14F-4D97-AF65-F5344CB8AC3E}">
        <p14:creationId xmlns:p14="http://schemas.microsoft.com/office/powerpoint/2010/main" val="339327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0C5C89-3355-492A-BC5F-249FD606539F}"/>
              </a:ext>
            </a:extLst>
          </p:cNvPr>
          <p:cNvSpPr/>
          <p:nvPr/>
        </p:nvSpPr>
        <p:spPr>
          <a:xfrm>
            <a:off x="0" y="196714"/>
            <a:ext cx="12192000" cy="461665"/>
          </a:xfrm>
          <a:prstGeom prst="rect">
            <a:avLst/>
          </a:prstGeom>
        </p:spPr>
        <p:txBody>
          <a:bodyPr wrap="square">
            <a:spAutoFit/>
          </a:bodyPr>
          <a:lstStyle/>
          <a:p>
            <a:pPr algn="ctr"/>
            <a:r>
              <a:rPr lang="en-US" sz="2400" b="1" dirty="0">
                <a:solidFill>
                  <a:srgbClr val="0000FF"/>
                </a:solidFill>
              </a:rPr>
              <a:t>COMPETITION WITH HOMOGENEOUS AND PERFECTLY MOBILE RESOURCES</a:t>
            </a:r>
          </a:p>
        </p:txBody>
      </p:sp>
      <p:sp>
        <p:nvSpPr>
          <p:cNvPr id="3" name="TextBox 2">
            <a:extLst>
              <a:ext uri="{FF2B5EF4-FFF2-40B4-BE49-F238E27FC236}">
                <a16:creationId xmlns:a16="http://schemas.microsoft.com/office/drawing/2014/main" id="{CCF18F67-B635-4AB8-AD50-94C8CE61FCBB}"/>
              </a:ext>
            </a:extLst>
          </p:cNvPr>
          <p:cNvSpPr txBox="1"/>
          <p:nvPr/>
        </p:nvSpPr>
        <p:spPr>
          <a:xfrm>
            <a:off x="540026" y="117693"/>
            <a:ext cx="11111948" cy="6617196"/>
          </a:xfrm>
          <a:prstGeom prst="rect">
            <a:avLst/>
          </a:prstGeom>
          <a:noFill/>
        </p:spPr>
        <p:txBody>
          <a:bodyPr wrap="square" rtlCol="0">
            <a:spAutoFit/>
          </a:bodyPr>
          <a:lstStyle/>
          <a:p>
            <a:pPr marL="285750" indent="-285750">
              <a:spcBef>
                <a:spcPts val="1800"/>
              </a:spcBef>
              <a:buFont typeface="Wingdings" panose="05000000000000000000" pitchFamily="2" charset="2"/>
              <a:buChar char="§"/>
            </a:pPr>
            <a:endParaRPr lang="en-US" sz="2400" dirty="0"/>
          </a:p>
          <a:p>
            <a:pPr marL="285750" indent="-285750">
              <a:spcBef>
                <a:spcPts val="1800"/>
              </a:spcBef>
              <a:buFont typeface="Wingdings" panose="05000000000000000000" pitchFamily="2" charset="2"/>
              <a:buChar char="§"/>
            </a:pPr>
            <a:r>
              <a:rPr lang="en-US" sz="2000" dirty="0"/>
              <a:t>Search for sources of sustained competitive advantage must focus on </a:t>
            </a:r>
            <a:r>
              <a:rPr lang="en-US" sz="2000" b="1" dirty="0"/>
              <a:t>firm resource heterogeneity and immobility</a:t>
            </a:r>
            <a:r>
              <a:rPr lang="en-US" sz="2000" dirty="0"/>
              <a:t>.</a:t>
            </a:r>
          </a:p>
          <a:p>
            <a:pPr marL="285750" indent="-285750">
              <a:spcBef>
                <a:spcPts val="1800"/>
              </a:spcBef>
              <a:buFont typeface="Wingdings" panose="05000000000000000000" pitchFamily="2" charset="2"/>
              <a:buChar char="§"/>
            </a:pPr>
            <a:r>
              <a:rPr lang="en-US" sz="2000" dirty="0"/>
              <a:t>Suppose there is an industry where all firm resources are </a:t>
            </a:r>
            <a:r>
              <a:rPr lang="en-US" sz="2000" b="1" dirty="0"/>
              <a:t>homogenous</a:t>
            </a:r>
            <a:r>
              <a:rPr lang="en-US" sz="2000" dirty="0"/>
              <a:t>. </a:t>
            </a:r>
          </a:p>
          <a:p>
            <a:pPr marL="285750" indent="-285750">
              <a:spcBef>
                <a:spcPts val="1800"/>
              </a:spcBef>
              <a:buFont typeface="Wingdings" panose="05000000000000000000" pitchFamily="2" charset="2"/>
              <a:buChar char="§"/>
            </a:pPr>
            <a:r>
              <a:rPr lang="en-US" sz="2000" dirty="0"/>
              <a:t>Barney (1991) poses that there is no firm in such a setting that would be able to conceive and implement a strategy that could not be conceived and implemented by other firms. Thus, homogeneity implies absence of SCA. </a:t>
            </a:r>
          </a:p>
          <a:p>
            <a:pPr marL="285750" indent="-285750">
              <a:spcBef>
                <a:spcPts val="1800"/>
              </a:spcBef>
              <a:buFont typeface="Wingdings" panose="05000000000000000000" pitchFamily="2" charset="2"/>
              <a:buChar char="§"/>
            </a:pPr>
            <a:r>
              <a:rPr lang="en-US" sz="2000" dirty="0"/>
              <a:t>Objections: </a:t>
            </a:r>
          </a:p>
          <a:p>
            <a:pPr marL="742950" lvl="1" indent="-285750">
              <a:spcBef>
                <a:spcPts val="1800"/>
              </a:spcBef>
              <a:buFont typeface="Wingdings" panose="05000000000000000000" pitchFamily="2" charset="2"/>
              <a:buChar char="§"/>
            </a:pPr>
            <a:r>
              <a:rPr lang="en-US" sz="2000" dirty="0">
                <a:solidFill>
                  <a:srgbClr val="0000FF"/>
                </a:solidFill>
              </a:rPr>
              <a:t>First Mover Advantage: the first firm to implement a strategy can obtain a SCA                                        (Lieberman &amp; Montgomery, 1988).</a:t>
            </a:r>
          </a:p>
          <a:p>
            <a:pPr marL="1200150" lvl="2" indent="-285750">
              <a:spcBef>
                <a:spcPts val="1800"/>
              </a:spcBef>
              <a:buFont typeface="Wingdings" panose="05000000000000000000" pitchFamily="2" charset="2"/>
              <a:buChar char="§"/>
            </a:pPr>
            <a:r>
              <a:rPr lang="en-US" sz="2000" dirty="0"/>
              <a:t>Counter: to generate SCA a firm must have a unique resource (information about an opportunity) enabling it to implement its strategy before others ( </a:t>
            </a:r>
            <a:r>
              <a:rPr lang="en-US" sz="2000" dirty="0">
                <a:solidFill>
                  <a:srgbClr val="0000FF"/>
                </a:solidFill>
              </a:rPr>
              <a:t>this is heterogeneous!)</a:t>
            </a:r>
          </a:p>
          <a:p>
            <a:pPr marL="742950" lvl="1" indent="-285750">
              <a:spcBef>
                <a:spcPts val="1800"/>
              </a:spcBef>
              <a:buFont typeface="Wingdings" panose="05000000000000000000" pitchFamily="2" charset="2"/>
              <a:buChar char="§"/>
            </a:pPr>
            <a:r>
              <a:rPr lang="en-US" sz="2000" dirty="0">
                <a:solidFill>
                  <a:srgbClr val="0000FF"/>
                </a:solidFill>
              </a:rPr>
              <a:t>Entry/Mobility Barriers(Bain, 1956; Caves &amp; Porter, 1977)</a:t>
            </a:r>
          </a:p>
          <a:p>
            <a:pPr marL="1200150" lvl="2" indent="-285750">
              <a:spcBef>
                <a:spcPts val="1800"/>
              </a:spcBef>
              <a:buFont typeface="Wingdings" panose="05000000000000000000" pitchFamily="2" charset="2"/>
              <a:buChar char="§"/>
            </a:pPr>
            <a:r>
              <a:rPr lang="en-US" sz="2000" dirty="0"/>
              <a:t>Counter: Barriers are only possible if current and potentially competing firms’ resources are heterogeneous and not perfectly mobile(Barney, Mc Williams, Turk, 91989)</a:t>
            </a:r>
          </a:p>
        </p:txBody>
      </p:sp>
    </p:spTree>
    <p:extLst>
      <p:ext uri="{BB962C8B-B14F-4D97-AF65-F5344CB8AC3E}">
        <p14:creationId xmlns:p14="http://schemas.microsoft.com/office/powerpoint/2010/main" val="982263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955CEC-66D6-46C8-8EE0-A7A1CD8D0202}"/>
              </a:ext>
            </a:extLst>
          </p:cNvPr>
          <p:cNvSpPr/>
          <p:nvPr/>
        </p:nvSpPr>
        <p:spPr>
          <a:xfrm>
            <a:off x="0" y="242716"/>
            <a:ext cx="12192000" cy="461665"/>
          </a:xfrm>
          <a:prstGeom prst="rect">
            <a:avLst/>
          </a:prstGeom>
        </p:spPr>
        <p:txBody>
          <a:bodyPr wrap="square">
            <a:spAutoFit/>
          </a:bodyPr>
          <a:lstStyle/>
          <a:p>
            <a:pPr algn="ctr"/>
            <a:r>
              <a:rPr lang="en-US" sz="2400" b="1" dirty="0">
                <a:solidFill>
                  <a:srgbClr val="0000FF"/>
                </a:solidFill>
              </a:rPr>
              <a:t>RESOURCES AND SCA</a:t>
            </a:r>
          </a:p>
        </p:txBody>
      </p:sp>
      <p:sp>
        <p:nvSpPr>
          <p:cNvPr id="3" name="TextBox 2">
            <a:extLst>
              <a:ext uri="{FF2B5EF4-FFF2-40B4-BE49-F238E27FC236}">
                <a16:creationId xmlns:a16="http://schemas.microsoft.com/office/drawing/2014/main" id="{C7E1F50D-D148-494D-A2B3-5CE0F3B16105}"/>
              </a:ext>
            </a:extLst>
          </p:cNvPr>
          <p:cNvSpPr txBox="1"/>
          <p:nvPr/>
        </p:nvSpPr>
        <p:spPr>
          <a:xfrm>
            <a:off x="268449" y="704381"/>
            <a:ext cx="11598874" cy="6184361"/>
          </a:xfrm>
          <a:prstGeom prst="rect">
            <a:avLst/>
          </a:prstGeom>
          <a:noFill/>
        </p:spPr>
        <p:txBody>
          <a:bodyPr wrap="square" rtlCol="0">
            <a:spAutoFit/>
          </a:bodyPr>
          <a:lstStyle/>
          <a:p>
            <a:pPr marL="285750" indent="-285750" algn="just">
              <a:spcBef>
                <a:spcPts val="1200"/>
              </a:spcBef>
              <a:buFont typeface="Wingdings" panose="05000000000000000000" pitchFamily="2" charset="2"/>
              <a:buChar char="§"/>
            </a:pPr>
            <a:r>
              <a:rPr lang="en-US" sz="2000" b="1" dirty="0">
                <a:solidFill>
                  <a:srgbClr val="0000FF"/>
                </a:solidFill>
              </a:rPr>
              <a:t>VALUABLE: </a:t>
            </a:r>
          </a:p>
          <a:p>
            <a:pPr marL="342900" indent="-342900" algn="just">
              <a:spcBef>
                <a:spcPts val="1200"/>
              </a:spcBef>
              <a:buFont typeface="Wingdings" panose="05000000000000000000" pitchFamily="2" charset="2"/>
              <a:buChar char="ü"/>
            </a:pPr>
            <a:r>
              <a:rPr lang="en-US" sz="2000" dirty="0"/>
              <a:t>Enable a firm to conceive and implement strategies that improve efficiency and effectiveness</a:t>
            </a:r>
          </a:p>
          <a:p>
            <a:pPr marL="342900" indent="-342900" algn="just">
              <a:spcBef>
                <a:spcPts val="1200"/>
              </a:spcBef>
              <a:buFont typeface="Wingdings" panose="05000000000000000000" pitchFamily="2" charset="2"/>
              <a:buChar char="§"/>
            </a:pPr>
            <a:r>
              <a:rPr lang="en-US" sz="2000" b="1" dirty="0">
                <a:solidFill>
                  <a:srgbClr val="0000FF"/>
                </a:solidFill>
              </a:rPr>
              <a:t>RARE:</a:t>
            </a:r>
          </a:p>
          <a:p>
            <a:pPr marL="342900" indent="-342900" algn="just">
              <a:spcBef>
                <a:spcPts val="1200"/>
              </a:spcBef>
              <a:buFont typeface="Wingdings" panose="05000000000000000000" pitchFamily="2" charset="2"/>
              <a:buChar char="ü"/>
            </a:pPr>
            <a:r>
              <a:rPr lang="en-US" sz="2000" dirty="0"/>
              <a:t>Not possessed by many current or potentially competing firms</a:t>
            </a:r>
          </a:p>
          <a:p>
            <a:pPr marL="342900" indent="-342900" algn="just">
              <a:spcBef>
                <a:spcPts val="1200"/>
              </a:spcBef>
              <a:buFont typeface="Wingdings" panose="05000000000000000000" pitchFamily="2" charset="2"/>
              <a:buChar char="§"/>
            </a:pPr>
            <a:r>
              <a:rPr lang="en-US" sz="2000" b="1" dirty="0">
                <a:solidFill>
                  <a:srgbClr val="0000FF"/>
                </a:solidFill>
              </a:rPr>
              <a:t>IMPERFECTLY IMITABLE due to: </a:t>
            </a:r>
          </a:p>
          <a:p>
            <a:pPr marL="800100" lvl="1" indent="-342900" algn="just">
              <a:spcBef>
                <a:spcPts val="1200"/>
              </a:spcBef>
              <a:buFont typeface="Wingdings" panose="05000000000000000000" pitchFamily="2" charset="2"/>
              <a:buChar char="ü"/>
            </a:pPr>
            <a:r>
              <a:rPr lang="en-US" sz="2000" dirty="0"/>
              <a:t>(1) unique historical conditions</a:t>
            </a:r>
          </a:p>
          <a:p>
            <a:pPr marL="800100" lvl="1" indent="-342900" algn="just">
              <a:spcBef>
                <a:spcPts val="1200"/>
              </a:spcBef>
              <a:buFont typeface="Wingdings" panose="05000000000000000000" pitchFamily="2" charset="2"/>
              <a:buChar char="ü"/>
            </a:pPr>
            <a:r>
              <a:rPr lang="en-US" sz="2000" dirty="0"/>
              <a:t>(2) causal ambiguity (the link between the firm resources and the SCA is not clear)</a:t>
            </a:r>
          </a:p>
          <a:p>
            <a:pPr marL="800100" lvl="1" indent="-342900" algn="just">
              <a:spcBef>
                <a:spcPts val="1200"/>
              </a:spcBef>
              <a:buFont typeface="Wingdings" panose="05000000000000000000" pitchFamily="2" charset="2"/>
              <a:buChar char="ü"/>
            </a:pPr>
            <a:r>
              <a:rPr lang="en-US" sz="2000" dirty="0"/>
              <a:t>(3) social complexity (interpersonal relationships, corporate culture, </a:t>
            </a:r>
            <a:r>
              <a:rPr lang="en-US" sz="2000" dirty="0" err="1"/>
              <a:t>etc</a:t>
            </a:r>
            <a:r>
              <a:rPr lang="en-US" sz="2000" dirty="0"/>
              <a:t>). </a:t>
            </a:r>
          </a:p>
          <a:p>
            <a:pPr marL="342900" indent="-342900" algn="just">
              <a:spcBef>
                <a:spcPts val="1200"/>
              </a:spcBef>
              <a:buFont typeface="Wingdings" panose="05000000000000000000" pitchFamily="2" charset="2"/>
              <a:buChar char="§"/>
            </a:pPr>
            <a:r>
              <a:rPr lang="en-US" sz="2000" b="1" dirty="0">
                <a:solidFill>
                  <a:srgbClr val="0000FF"/>
                </a:solidFill>
              </a:rPr>
              <a:t>SUBSTITUTABILITY: </a:t>
            </a:r>
          </a:p>
          <a:p>
            <a:pPr marL="342900" indent="-342900" algn="just">
              <a:spcBef>
                <a:spcPts val="1200"/>
              </a:spcBef>
              <a:buFont typeface="Wingdings" panose="05000000000000000000" pitchFamily="2" charset="2"/>
              <a:buChar char="ü"/>
            </a:pPr>
            <a:r>
              <a:rPr lang="en-US" sz="2000" dirty="0"/>
              <a:t>No strategically equivalent resources that are valuable but neither rare or imperfectly imitable.</a:t>
            </a:r>
          </a:p>
          <a:p>
            <a:pPr marL="800100" lvl="1" indent="-342900" algn="just">
              <a:spcBef>
                <a:spcPts val="1200"/>
              </a:spcBef>
              <a:buFont typeface="Wingdings" panose="05000000000000000000" pitchFamily="2" charset="2"/>
              <a:buChar char="ü"/>
            </a:pPr>
            <a:r>
              <a:rPr lang="en-US" sz="2000" dirty="0"/>
              <a:t>A very similar resource that enables a firm to conceive of and implement the same strategies can be a substitute </a:t>
            </a:r>
          </a:p>
          <a:p>
            <a:pPr marL="800100" lvl="1" indent="-342900" algn="just">
              <a:spcBef>
                <a:spcPts val="1200"/>
              </a:spcBef>
              <a:buFont typeface="Wingdings" panose="05000000000000000000" pitchFamily="2" charset="2"/>
              <a:buChar char="ü"/>
            </a:pPr>
            <a:r>
              <a:rPr lang="en-US" sz="2000" dirty="0"/>
              <a:t>Very different resources can also be strategic substitutes, ex. charismatic leader and formal planning system both lead to clear vision for future. </a:t>
            </a:r>
          </a:p>
        </p:txBody>
      </p:sp>
    </p:spTree>
    <p:extLst>
      <p:ext uri="{BB962C8B-B14F-4D97-AF65-F5344CB8AC3E}">
        <p14:creationId xmlns:p14="http://schemas.microsoft.com/office/powerpoint/2010/main" val="420806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DC7965-52AD-42F6-8C12-37577E622A14}"/>
              </a:ext>
            </a:extLst>
          </p:cNvPr>
          <p:cNvPicPr>
            <a:picLocks noChangeAspect="1"/>
          </p:cNvPicPr>
          <p:nvPr/>
        </p:nvPicPr>
        <p:blipFill>
          <a:blip r:embed="rId2"/>
          <a:stretch>
            <a:fillRect/>
          </a:stretch>
        </p:blipFill>
        <p:spPr>
          <a:xfrm>
            <a:off x="425356" y="1233970"/>
            <a:ext cx="11101581" cy="5162366"/>
          </a:xfrm>
          <a:prstGeom prst="rect">
            <a:avLst/>
          </a:prstGeom>
        </p:spPr>
      </p:pic>
      <p:sp>
        <p:nvSpPr>
          <p:cNvPr id="3" name="Rectangle 2">
            <a:extLst>
              <a:ext uri="{FF2B5EF4-FFF2-40B4-BE49-F238E27FC236}">
                <a16:creationId xmlns:a16="http://schemas.microsoft.com/office/drawing/2014/main" id="{5B1EAC98-36B3-4F4D-842E-8F5275F134DE}"/>
              </a:ext>
            </a:extLst>
          </p:cNvPr>
          <p:cNvSpPr/>
          <p:nvPr/>
        </p:nvSpPr>
        <p:spPr>
          <a:xfrm>
            <a:off x="0" y="242716"/>
            <a:ext cx="12109142" cy="461665"/>
          </a:xfrm>
          <a:prstGeom prst="rect">
            <a:avLst/>
          </a:prstGeom>
        </p:spPr>
        <p:txBody>
          <a:bodyPr wrap="square">
            <a:spAutoFit/>
          </a:bodyPr>
          <a:lstStyle/>
          <a:p>
            <a:pPr algn="ctr"/>
            <a:r>
              <a:rPr lang="en-US" sz="2400" b="1" dirty="0">
                <a:solidFill>
                  <a:srgbClr val="0000FF"/>
                </a:solidFill>
              </a:rPr>
              <a:t>BARNEY’s (1991) FRAMEWORK</a:t>
            </a:r>
          </a:p>
        </p:txBody>
      </p:sp>
    </p:spTree>
    <p:extLst>
      <p:ext uri="{BB962C8B-B14F-4D97-AF65-F5344CB8AC3E}">
        <p14:creationId xmlns:p14="http://schemas.microsoft.com/office/powerpoint/2010/main" val="44984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935</Words>
  <Application>Microsoft Office PowerPoint</Application>
  <PresentationFormat>Widescreen</PresentationFormat>
  <Paragraphs>83</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 Isakova</dc:creator>
  <cp:lastModifiedBy>Joe Mahoney</cp:lastModifiedBy>
  <cp:revision>136</cp:revision>
  <dcterms:created xsi:type="dcterms:W3CDTF">2019-09-14T00:44:05Z</dcterms:created>
  <dcterms:modified xsi:type="dcterms:W3CDTF">2024-02-11T21:10:11Z</dcterms:modified>
</cp:coreProperties>
</file>